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ink/ink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3.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4.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1777" r:id="rId2"/>
    <p:sldId id="256" r:id="rId3"/>
    <p:sldId id="1846" r:id="rId4"/>
    <p:sldId id="1847" r:id="rId5"/>
    <p:sldId id="1848" r:id="rId6"/>
    <p:sldId id="1849" r:id="rId7"/>
    <p:sldId id="1850" r:id="rId8"/>
    <p:sldId id="1851" r:id="rId9"/>
    <p:sldId id="1852" r:id="rId10"/>
    <p:sldId id="1857" r:id="rId11"/>
    <p:sldId id="1890" r:id="rId12"/>
    <p:sldId id="1891" r:id="rId13"/>
    <p:sldId id="1893" r:id="rId14"/>
    <p:sldId id="1892" r:id="rId15"/>
    <p:sldId id="1894" r:id="rId16"/>
    <p:sldId id="1858" r:id="rId17"/>
    <p:sldId id="1859" r:id="rId18"/>
    <p:sldId id="1860" r:id="rId19"/>
    <p:sldId id="1861" r:id="rId20"/>
    <p:sldId id="1862" r:id="rId21"/>
    <p:sldId id="1863" r:id="rId22"/>
    <p:sldId id="1864" r:id="rId23"/>
    <p:sldId id="1865" r:id="rId24"/>
    <p:sldId id="1866" r:id="rId25"/>
    <p:sldId id="1867" r:id="rId26"/>
    <p:sldId id="1868" r:id="rId27"/>
    <p:sldId id="1869" r:id="rId28"/>
    <p:sldId id="1870" r:id="rId29"/>
    <p:sldId id="1871" r:id="rId30"/>
    <p:sldId id="1872" r:id="rId31"/>
    <p:sldId id="1873" r:id="rId32"/>
    <p:sldId id="1874" r:id="rId33"/>
    <p:sldId id="1875" r:id="rId34"/>
    <p:sldId id="1920" r:id="rId35"/>
    <p:sldId id="1916" r:id="rId36"/>
    <p:sldId id="1876" r:id="rId37"/>
    <p:sldId id="1918" r:id="rId38"/>
    <p:sldId id="1877" r:id="rId39"/>
    <p:sldId id="1919" r:id="rId40"/>
    <p:sldId id="1878" r:id="rId41"/>
    <p:sldId id="1879" r:id="rId42"/>
    <p:sldId id="1880" r:id="rId43"/>
    <p:sldId id="1881" r:id="rId44"/>
    <p:sldId id="1882" r:id="rId45"/>
    <p:sldId id="1883" r:id="rId46"/>
    <p:sldId id="1884" r:id="rId47"/>
    <p:sldId id="1885" r:id="rId48"/>
    <p:sldId id="1886" r:id="rId49"/>
    <p:sldId id="1887" r:id="rId50"/>
    <p:sldId id="1888" r:id="rId51"/>
    <p:sldId id="1895" r:id="rId52"/>
    <p:sldId id="1824" r:id="rId53"/>
    <p:sldId id="1812" r:id="rId54"/>
    <p:sldId id="1821" r:id="rId55"/>
    <p:sldId id="1822" r:id="rId56"/>
    <p:sldId id="1823" r:id="rId57"/>
    <p:sldId id="1825" r:id="rId58"/>
    <p:sldId id="1836" r:id="rId59"/>
    <p:sldId id="1835" r:id="rId60"/>
    <p:sldId id="1837" r:id="rId61"/>
    <p:sldId id="1838" r:id="rId62"/>
    <p:sldId id="1839" r:id="rId63"/>
    <p:sldId id="1840" r:id="rId64"/>
    <p:sldId id="1845" r:id="rId65"/>
    <p:sldId id="1896" r:id="rId66"/>
    <p:sldId id="1897" r:id="rId67"/>
    <p:sldId id="1898" r:id="rId68"/>
    <p:sldId id="1899" r:id="rId69"/>
    <p:sldId id="1902" r:id="rId70"/>
    <p:sldId id="1903" r:id="rId71"/>
    <p:sldId id="1904" r:id="rId72"/>
    <p:sldId id="1905" r:id="rId73"/>
    <p:sldId id="1906" r:id="rId74"/>
    <p:sldId id="1907" r:id="rId75"/>
    <p:sldId id="1908" r:id="rId76"/>
    <p:sldId id="1909" r:id="rId77"/>
    <p:sldId id="1910" r:id="rId78"/>
    <p:sldId id="1911" r:id="rId79"/>
    <p:sldId id="1912" r:id="rId80"/>
    <p:sldId id="1913" r:id="rId81"/>
    <p:sldId id="1914" r:id="rId82"/>
    <p:sldId id="1917" r:id="rId83"/>
    <p:sldId id="1915"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745"/>
    <p:restoredTop sz="96327"/>
  </p:normalViewPr>
  <p:slideViewPr>
    <p:cSldViewPr snapToGrid="0" snapToObjects="1">
      <p:cViewPr varScale="1">
        <p:scale>
          <a:sx n="89" d="100"/>
          <a:sy n="89" d="100"/>
        </p:scale>
        <p:origin x="184" y="1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24.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937215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133545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1883211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does minimizing this negative log probability do what we want? A per- </a:t>
            </a:r>
            <a:r>
              <a:rPr lang="en-US" sz="1200" kern="1200" dirty="0" err="1">
                <a:solidFill>
                  <a:schemeClr val="tx1"/>
                </a:solidFill>
                <a:effectLst/>
                <a:latin typeface="+mn-lt"/>
                <a:ea typeface="+mn-ea"/>
                <a:cs typeface="+mn-cs"/>
              </a:rPr>
              <a:t>fect</a:t>
            </a:r>
            <a:r>
              <a:rPr lang="en-US" sz="1200" kern="1200" dirty="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(the closer it is to 1), the better the classifier; the lower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is (the closer it is to 0), the worse the </a:t>
            </a:r>
            <a:r>
              <a:rPr lang="en-US" sz="1200" kern="1200" dirty="0" err="1">
                <a:solidFill>
                  <a:schemeClr val="tx1"/>
                </a:solidFill>
                <a:effectLst/>
                <a:latin typeface="+mn-lt"/>
                <a:ea typeface="+mn-ea"/>
                <a:cs typeface="+mn-cs"/>
              </a:rPr>
              <a:t>clas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sifier</a:t>
            </a:r>
            <a:r>
              <a:rPr lang="en-US" sz="1200" kern="1200" dirty="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762168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813768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608473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336126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528649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884056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1107802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298985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650229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2612296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2919285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722353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337811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335247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3557136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4233223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913944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1144672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2744542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077843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88956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936027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2252757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a:p>
          <a:p>
            <a:r>
              <a:rPr lang="en-US" sz="1200" kern="120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89247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59</a:t>
            </a:fld>
            <a:endParaRPr lang="en-US"/>
          </a:p>
        </p:txBody>
      </p:sp>
    </p:spTree>
    <p:extLst>
      <p:ext uri="{BB962C8B-B14F-4D97-AF65-F5344CB8AC3E}">
        <p14:creationId xmlns:p14="http://schemas.microsoft.com/office/powerpoint/2010/main" val="2153568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To understand the similarity to the perceptron model, suppose </a:t>
            </a:r>
            <a:r>
              <a:rPr lang="en-US" sz="1200" b="0" i="0" u="none" strike="noStrike" kern="1200" err="1">
                <a:solidFill>
                  <a:schemeClr val="tx1"/>
                </a:solidFill>
                <a:effectLst/>
                <a:latin typeface="Arial" charset="0"/>
                <a:ea typeface="+mn-ea"/>
                <a:cs typeface="+mn-cs"/>
              </a:rPr>
              <a:t>z≡w⋅x+bz≡w⋅x+b</a:t>
            </a:r>
            <a:r>
              <a:rPr lang="en-US" sz="1200" b="0" i="0" u="none" strike="noStrike" kern="1200">
                <a:solidFill>
                  <a:schemeClr val="tx1"/>
                </a:solidFill>
                <a:effectLst/>
                <a:latin typeface="Arial" charset="0"/>
                <a:ea typeface="+mn-ea"/>
                <a:cs typeface="+mn-cs"/>
              </a:rPr>
              <a:t> is a large positive number. Then e^−z≈00 and so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(z)≈1. In other words,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large and positive, the output from the sigmoid neuron is approximately 1, just as it would have been for a perceptron. Suppose on the other hand that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Then e^−z→∞, and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(z)≈00. So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 behavior of a sigmoid neuron also closely approximates a perceptron. It's only when </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of modest size that there's much deviation from the perceptron model.</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60</a:t>
            </a:fld>
            <a:endParaRPr lang="en-US"/>
          </a:p>
        </p:txBody>
      </p:sp>
    </p:spTree>
    <p:extLst>
      <p:ext uri="{BB962C8B-B14F-4D97-AF65-F5344CB8AC3E}">
        <p14:creationId xmlns:p14="http://schemas.microsoft.com/office/powerpoint/2010/main" val="3895890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where the sum is over all the weights,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a:t>
            </a:r>
            <a:r>
              <a:rPr lang="en-US" sz="1200" b="0" i="0" u="none" strike="noStrike" kern="1200" baseline="0">
                <a:solidFill>
                  <a:schemeClr val="tx1"/>
                </a:solidFill>
                <a:effectLst/>
                <a:latin typeface="Arial" charset="0"/>
                <a:ea typeface="+mn-ea"/>
                <a:cs typeface="+mn-cs"/>
              </a:rPr>
              <a:t> bias b </a:t>
            </a:r>
            <a:r>
              <a:rPr lang="en-US" sz="1200" b="0" i="0" u="none" strike="noStrike" kern="1200">
                <a:solidFill>
                  <a:schemeClr val="tx1"/>
                </a:solidFill>
                <a:effectLst/>
                <a:latin typeface="Arial" charset="0"/>
                <a:ea typeface="+mn-ea"/>
                <a:cs typeface="+mn-cs"/>
              </a:rPr>
              <a:t>and ∂output/∂</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is the partial derivative of the output with respect to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 ∂output/∂b denote </a:t>
            </a:r>
            <a:r>
              <a:rPr lang="en-US" sz="1200" b="0" i="0" u="none" strike="noStrike" kern="1200" baseline="0">
                <a:solidFill>
                  <a:schemeClr val="tx1"/>
                </a:solidFill>
                <a:effectLst/>
                <a:latin typeface="Arial" charset="0"/>
                <a:ea typeface="+mn-ea"/>
                <a:cs typeface="+mn-cs"/>
              </a:rPr>
              <a:t> </a:t>
            </a:r>
            <a:r>
              <a:rPr lang="en-US" sz="1200" b="0" i="0" u="none" strike="noStrike" kern="1200">
                <a:solidFill>
                  <a:schemeClr val="tx1"/>
                </a:solidFill>
                <a:effectLst/>
                <a:latin typeface="Arial" charset="0"/>
                <a:ea typeface="+mn-ea"/>
                <a:cs typeface="+mn-cs"/>
              </a:rPr>
              <a:t>partial derivative of the output with respect  b.</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err="1">
                <a:solidFill>
                  <a:schemeClr val="tx1"/>
                </a:solidFill>
                <a:effectLst/>
                <a:latin typeface="Arial" charset="0"/>
                <a:ea typeface="+mn-ea"/>
                <a:cs typeface="+mn-cs"/>
              </a:rPr>
              <a:t>behaviour</a:t>
            </a:r>
            <a:r>
              <a:rPr lang="en-US" sz="1200" b="0" i="0" u="none" strike="noStrike" kern="1200">
                <a:solidFill>
                  <a:schemeClr val="tx1"/>
                </a:solidFill>
                <a:effectLst/>
                <a:latin typeface="Arial" charset="0"/>
                <a:ea typeface="+mn-ea"/>
                <a:cs typeface="+mn-cs"/>
              </a:rPr>
              <a:t> as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they make it much easier to figure out how changing the weights and biases will change the output.</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61</a:t>
            </a:fld>
            <a:endParaRPr lang="en-US"/>
          </a:p>
        </p:txBody>
      </p:sp>
    </p:spTree>
    <p:extLst>
      <p:ext uri="{BB962C8B-B14F-4D97-AF65-F5344CB8AC3E}">
        <p14:creationId xmlns:p14="http://schemas.microsoft.com/office/powerpoint/2010/main" val="847730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3012572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18572668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769243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844186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163437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3351185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10386930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gradient descent requires knowing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the vector that contains the partial derivative of the loss function with respect to each of the parameters. Here is one part where learning for neural networks is more complex than for logistic logistic regression. In logistic regression, for each observation we could directly compute the derivative of the loss function with respect to an individual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But for neural networks, with millions of parameters in many layers, it’s much harder to see how to compute the partial derivative of some weight in layer 1 when the loss is attached to some much later layer. How do we partial out the loss over all those intermediate layers? </a:t>
            </a:r>
            <a:endParaRPr lang="en-US" dirty="0"/>
          </a:p>
          <a:p>
            <a:r>
              <a:rPr lang="en-US" sz="1200" kern="1200" dirty="0">
                <a:solidFill>
                  <a:schemeClr val="tx1"/>
                </a:solidFill>
                <a:effectLst/>
                <a:latin typeface="+mn-lt"/>
                <a:ea typeface="+mn-ea"/>
                <a:cs typeface="+mn-cs"/>
              </a:rPr>
              <a:t>The answer is the algorithm called </a:t>
            </a:r>
            <a:r>
              <a:rPr lang="en-US" sz="1200" b="1" kern="1200" dirty="0">
                <a:solidFill>
                  <a:schemeClr val="tx1"/>
                </a:solidFill>
                <a:effectLst/>
                <a:latin typeface="+mn-lt"/>
                <a:ea typeface="+mn-ea"/>
                <a:cs typeface="+mn-cs"/>
              </a:rPr>
              <a:t>error backpropagation </a:t>
            </a:r>
            <a:r>
              <a:rPr lang="en-US" sz="1200" kern="1200" dirty="0">
                <a:solidFill>
                  <a:schemeClr val="tx1"/>
                </a:solidFill>
                <a:effectLst/>
                <a:latin typeface="+mn-lt"/>
                <a:ea typeface="+mn-ea"/>
                <a:cs typeface="+mn-cs"/>
              </a:rPr>
              <a:t>or </a:t>
            </a:r>
            <a:r>
              <a:rPr lang="en-US" sz="1200" b="1" kern="1200" dirty="0">
                <a:solidFill>
                  <a:schemeClr val="tx1"/>
                </a:solidFill>
                <a:effectLst/>
                <a:latin typeface="+mn-lt"/>
                <a:ea typeface="+mn-ea"/>
                <a:cs typeface="+mn-cs"/>
              </a:rPr>
              <a:t>reverse differentiation</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40990081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30764357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a:t>
            </a:r>
            <a:r>
              <a:rPr lang="en-US" baseline="0"/>
              <a:t>the denominator is the number </a:t>
            </a:r>
            <a:r>
              <a:rPr lang="en-US" baseline="0" dirty="0"/>
              <a:t>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24993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a:t>
            </a:r>
            <a:r>
              <a:rPr lang="en-US" sz="1200" kern="1200" baseline="0" dirty="0">
                <a:solidFill>
                  <a:schemeClr val="tx1"/>
                </a:solidFill>
                <a:effectLst/>
                <a:latin typeface="+mn-lt"/>
                <a:ea typeface="+mn-ea"/>
                <a:cs typeface="+mn-cs"/>
              </a:rPr>
              <a:t> as shown on the </a:t>
            </a:r>
            <a:r>
              <a:rPr lang="en-US" sz="1200" kern="1200" baseline="0" dirty="0" err="1">
                <a:solidFill>
                  <a:schemeClr val="tx1"/>
                </a:solidFill>
                <a:effectLst/>
                <a:latin typeface="+mn-lt"/>
                <a:ea typeface="+mn-ea"/>
                <a:cs typeface="+mn-cs"/>
              </a:rPr>
              <a:t>righ</a:t>
            </a:r>
            <a:r>
              <a:rPr lang="en-US" sz="1200" kern="1200" baseline="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3793506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simplest use of computation graphs is to compute the value of the function with some given inputs. For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and we’ve shown the result of the </a:t>
            </a:r>
            <a:r>
              <a:rPr lang="en-US" sz="1200" b="0" kern="1200" dirty="0">
                <a:solidFill>
                  <a:schemeClr val="tx1"/>
                </a:solidFill>
                <a:effectLst/>
                <a:latin typeface="+mn-lt"/>
                <a:ea typeface="+mn-ea"/>
                <a:cs typeface="+mn-cs"/>
              </a:rPr>
              <a:t>forward pass </a:t>
            </a:r>
            <a:r>
              <a:rPr lang="en-US" sz="1200" kern="1200" dirty="0">
                <a:solidFill>
                  <a:schemeClr val="tx1"/>
                </a:solidFill>
                <a:effectLst/>
                <a:latin typeface="+mn-lt"/>
                <a:ea typeface="+mn-ea"/>
                <a:cs typeface="+mn-cs"/>
              </a:rPr>
              <a:t>to compute the result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(3, 1, −2) = 10. In the forward pass of a computation graph, we apply each operation left to right, passing the outputs of each computation as the input to the next node.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35753459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is used to compute the derivatives that we’ll need for the weight update. In this example our goal is to compute the derivative of the output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with respect to each of the input variables, i.e.,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br>
              <a:rPr lang="en-US" sz="1200" i="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derivative ∂</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tells us how much a small change in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affects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16929280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Suppose we are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3713966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a:p>
            <a:r>
              <a:rPr lang="en-US" dirty="0"/>
              <a:t>https://</a:t>
            </a:r>
            <a:r>
              <a:rPr lang="en-US" dirty="0" err="1"/>
              <a:t>towardsdatascience.com</a:t>
            </a:r>
            <a:r>
              <a:rPr lang="en-US" dirty="0"/>
              <a:t>/why-not-mse-as-a-loss-function-for-logistic-regression-589816b5e03c</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37560584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19717157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5224167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34348227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right to left, multiplying the necessary partials to result in the final derivative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 ∂</a:t>
            </a:r>
            <a:r>
              <a:rPr lang="en-US" sz="1200" i="1" kern="1200" dirty="0">
                <a:solidFill>
                  <a:schemeClr val="tx1"/>
                </a:solidFill>
                <a:effectLst/>
                <a:latin typeface="+mn-lt"/>
                <a:ea typeface="+mn-ea"/>
                <a:cs typeface="+mn-cs"/>
              </a:rPr>
              <a:t>L </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way to the input variables.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In</a:t>
            </a:r>
            <a:r>
              <a:rPr lang="en-US" sz="1200" kern="1200" baseline="0" dirty="0">
                <a:solidFill>
                  <a:schemeClr val="tx1"/>
                </a:solidFill>
                <a:effectLst/>
                <a:latin typeface="+mn-lt"/>
                <a:ea typeface="+mn-ea"/>
                <a:cs typeface="+mn-cs"/>
              </a:rPr>
              <a:t> this figure, </a:t>
            </a: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2997525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sz="1200" kern="1200" dirty="0">
                <a:solidFill>
                  <a:schemeClr val="tx1"/>
                </a:solidFill>
                <a:effectLst/>
                <a:latin typeface="+mn-lt"/>
                <a:ea typeface="+mn-ea"/>
                <a:cs typeface="+mn-cs"/>
              </a:rPr>
              <a:t>shows a sample computation graph for a 2-layer neural network with layers</a:t>
            </a:r>
            <a:r>
              <a:rPr lang="en-US" sz="1200" kern="1200" baseline="0" dirty="0">
                <a:solidFill>
                  <a:schemeClr val="tx1"/>
                </a:solidFill>
                <a:effectLst/>
                <a:latin typeface="+mn-lt"/>
                <a:ea typeface="+mn-ea"/>
                <a:cs typeface="+mn-cs"/>
              </a:rPr>
              <a:t> of size</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0 = 2,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1 = 2, and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2 = 1.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Assuming binary classification and hence using a sigmoid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output unit for simplicity. The function that the computation graph is computing is: given</a:t>
            </a:r>
            <a:r>
              <a:rPr lang="en-US" sz="1200" kern="1200" baseline="0" dirty="0">
                <a:solidFill>
                  <a:schemeClr val="tx1"/>
                </a:solidFill>
                <a:effectLst/>
                <a:latin typeface="+mn-lt"/>
                <a:ea typeface="+mn-ea"/>
                <a:cs typeface="+mn-cs"/>
              </a:rPr>
              <a:t> by these equations in the lower right.  </a:t>
            </a:r>
          </a:p>
          <a:p>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weights that need updating (those for which we need to know the partial derivative of the loss function) are shown in orange. In order to do the backward pass, we’ll need to know the derivatives of all the functions in the graph. The derivative of the sigmoid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lang="is-IS" sz="1200" i="1" kern="1200" dirty="0">
                <a:solidFill>
                  <a:schemeClr val="tx1"/>
                </a:solidFill>
                <a:effectLst/>
                <a:latin typeface="+mn-lt"/>
                <a:ea typeface="+mn-ea"/>
                <a:cs typeface="+mn-cs"/>
              </a:rPr>
              <a:t>d</a:t>
            </a:r>
            <a:r>
              <a:rPr lang="is-IS" sz="1200" kern="1200" dirty="0">
                <a:solidFill>
                  <a:schemeClr val="tx1"/>
                </a:solidFill>
                <a:effectLst/>
                <a:latin typeface="+mn-lt"/>
                <a:ea typeface="+mn-ea"/>
                <a:cs typeface="+mn-cs"/>
              </a:rPr>
              <a:t>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r>
              <a:rPr lang="is-IS" sz="1200" i="1" kern="1200" dirty="0">
                <a:solidFill>
                  <a:schemeClr val="tx1"/>
                </a:solidFill>
                <a:effectLst/>
                <a:latin typeface="+mn-lt"/>
                <a:ea typeface="+mn-ea"/>
                <a:cs typeface="+mn-cs"/>
              </a:rPr>
              <a:t>dz </a:t>
            </a:r>
            <a:r>
              <a:rPr lang="is-IS" sz="1200" kern="1200" dirty="0">
                <a:solidFill>
                  <a:schemeClr val="tx1"/>
                </a:solidFill>
                <a:effectLst/>
                <a:latin typeface="+mn-lt"/>
                <a:ea typeface="+mn-ea"/>
                <a:cs typeface="+mn-cs"/>
              </a:rPr>
              <a:t> = 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)(1−σ(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endParaRPr lang="is-I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1286223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2519630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776912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153182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757091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2994255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1.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3.xml"/><Relationship Id="rId4" Type="http://schemas.openxmlformats.org/officeDocument/2006/relationships/image" Target="../media/image17.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customXml" Target="../ink/ink4.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2.tiff"/></Relationships>
</file>

<file path=ppt/slides/_rels/slide5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2.emf"/></Relationships>
</file>

<file path=ppt/slides/_rels/slide5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4.tiff"/></Relationships>
</file>

<file path=ppt/slides/_rels/slide5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5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8.tiff"/><Relationship Id="rId5" Type="http://schemas.openxmlformats.org/officeDocument/2006/relationships/image" Target="../media/image43.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6.emf"/></Relationships>
</file>

<file path=ppt/slides/_rels/slide6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NULL"/></Relationships>
</file>

<file path=ppt/slides/_rels/slide7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NULL"/></Relationships>
</file>

<file path=ppt/slides/_rels/slide7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60.emf"/><Relationship Id="rId7" Type="http://schemas.openxmlformats.org/officeDocument/2006/relationships/image" Target="NUL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NUL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Module 13: Neural Networks</a:t>
            </a:r>
          </a:p>
        </p:txBody>
      </p:sp>
      <p:sp>
        <p:nvSpPr>
          <p:cNvPr id="5" name="Subtitle 4"/>
          <p:cNvSpPr>
            <a:spLocks noGrp="1"/>
          </p:cNvSpPr>
          <p:nvPr>
            <p:ph type="subTitle" idx="1"/>
          </p:nvPr>
        </p:nvSpPr>
        <p:spPr/>
        <p:txBody>
          <a:bodyPr/>
          <a:lstStyle/>
          <a:p>
            <a:r>
              <a:rPr lang="en-US" dirty="0" err="1"/>
              <a:t>Jurafsky</a:t>
            </a:r>
            <a:r>
              <a:rPr lang="en-US" dirty="0"/>
              <a:t> and Martin Chapter 7</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1882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274454986"/>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742410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63FDA73-36FA-774E-B3EB-0C7AD3F97346}"/>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528386791"/>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1592912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6FADA5D6-52D6-CE49-9B60-BFFB988F5005}"/>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2746655307"/>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6" name="Rounded Rectangle 15">
            <a:extLst>
              <a:ext uri="{FF2B5EF4-FFF2-40B4-BE49-F238E27FC236}">
                <a16:creationId xmlns:a16="http://schemas.microsoft.com/office/drawing/2014/main" id="{52E79F67-D5A8-EE45-B2EA-675EA3BC1305}"/>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607590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5F2FEB5-5501-A341-85EE-BF06A7CD2652}"/>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046273664"/>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5" name="Rounded Rectangle 14">
            <a:extLst>
              <a:ext uri="{FF2B5EF4-FFF2-40B4-BE49-F238E27FC236}">
                <a16:creationId xmlns:a16="http://schemas.microsoft.com/office/drawing/2014/main" id="{0D1CCE77-1202-0F40-B150-8B7116ADB9BF}"/>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93104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0F6CEF91-C4D7-5B45-A218-FA0BB4954AA1}"/>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2809072708"/>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5" name="Rounded Rectangle 14">
            <a:extLst>
              <a:ext uri="{FF2B5EF4-FFF2-40B4-BE49-F238E27FC236}">
                <a16:creationId xmlns:a16="http://schemas.microsoft.com/office/drawing/2014/main" id="{D7FC5D34-435C-DB47-A662-6A2CF91ADBCD}"/>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2629986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2291B49-FC36-1F4F-A5E8-00208D2EC982}"/>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6522095" y="3152139"/>
            <a:ext cx="3379451" cy="369332"/>
          </a:xfrm>
          <a:prstGeom prst="rect">
            <a:avLst/>
          </a:prstGeom>
          <a:noFill/>
        </p:spPr>
        <p:txBody>
          <a:bodyPr wrap="none" rtlCol="0">
            <a:spAutoFit/>
          </a:bodyPr>
          <a:lstStyle/>
          <a:p>
            <a:r>
              <a:rPr lang="en-US" dirty="0"/>
              <a:t>Word count = 64, ln(64) = 4.15</a:t>
            </a:r>
          </a:p>
        </p:txBody>
      </p:sp>
      <p:sp>
        <p:nvSpPr>
          <p:cNvPr id="15" name="Rounded Rectangle 14">
            <a:extLst>
              <a:ext uri="{FF2B5EF4-FFF2-40B4-BE49-F238E27FC236}">
                <a16:creationId xmlns:a16="http://schemas.microsoft.com/office/drawing/2014/main" id="{F166A488-668B-7F4C-8DCE-13B6636DC1EE}"/>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2589152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916403857"/>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77E87-CCE7-4AB8-9530-93A889EBD0FE}"/>
                  </a:ext>
                </a:extLst>
              </p:cNvPr>
              <p:cNvSpPr txBox="1"/>
              <p:nvPr/>
            </p:nvSpPr>
            <p:spPr>
              <a:xfrm>
                <a:off x="3059723" y="5405808"/>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2" name="TextBox 1">
                <a:extLst>
                  <a:ext uri="{FF2B5EF4-FFF2-40B4-BE49-F238E27FC236}">
                    <a16:creationId xmlns:a16="http://schemas.microsoft.com/office/drawing/2014/main" id="{90677E87-CCE7-4AB8-9530-93A889EBD0FE}"/>
                  </a:ext>
                </a:extLst>
              </p:cNvPr>
              <p:cNvSpPr txBox="1">
                <a:spLocks noRot="1" noChangeAspect="1" noMove="1" noResize="1" noEditPoints="1" noAdjustHandles="1" noChangeArrowheads="1" noChangeShapeType="1" noTextEdit="1"/>
              </p:cNvSpPr>
              <p:nvPr/>
            </p:nvSpPr>
            <p:spPr>
              <a:xfrm>
                <a:off x="3059723" y="5405808"/>
                <a:ext cx="2198166" cy="896207"/>
              </a:xfrm>
              <a:prstGeom prst="rect">
                <a:avLst/>
              </a:prstGeom>
              <a:blipFill>
                <a:blip r:embed="rId2"/>
                <a:stretch>
                  <a:fillRect l="-25714" t="-147222" r="-2286" b="-201389"/>
                </a:stretch>
              </a:blipFill>
            </p:spPr>
            <p:txBody>
              <a:bodyPr/>
              <a:lstStyle/>
              <a:p>
                <a:r>
                  <a:rPr lang="en-US">
                    <a:noFill/>
                  </a:rPr>
                  <a:t> </a:t>
                </a:r>
              </a:p>
            </p:txBody>
          </p:sp>
        </mc:Fallback>
      </mc:AlternateContent>
    </p:spTree>
    <p:extLst>
      <p:ext uri="{BB962C8B-B14F-4D97-AF65-F5344CB8AC3E}">
        <p14:creationId xmlns:p14="http://schemas.microsoft.com/office/powerpoint/2010/main" val="2647723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Computing Z</a:t>
            </a:r>
          </a:p>
        </p:txBody>
      </p:sp>
      <p:sp>
        <p:nvSpPr>
          <p:cNvPr id="2" name="TextBox 1"/>
          <p:cNvSpPr txBox="1"/>
          <p:nvPr/>
        </p:nvSpPr>
        <p:spPr>
          <a:xfrm>
            <a:off x="8042108" y="5461496"/>
            <a:ext cx="2258952" cy="784830"/>
          </a:xfrm>
          <a:prstGeom prst="rect">
            <a:avLst/>
          </a:prstGeom>
          <a:noFill/>
        </p:spPr>
        <p:txBody>
          <a:bodyPr wrap="none" rtlCol="0">
            <a:spAutoFit/>
          </a:bodyPr>
          <a:lstStyle/>
          <a:p>
            <a:r>
              <a:rPr lang="en-US" sz="4500" dirty="0"/>
              <a:t>z=</a:t>
            </a:r>
            <a:r>
              <a:rPr lang="nb-NO" sz="4500" dirty="0"/>
              <a:t>0.805</a:t>
            </a:r>
            <a:endParaRPr lang="en-US" sz="4500" dirty="0"/>
          </a:p>
        </p:txBody>
      </p:sp>
      <p:graphicFrame>
        <p:nvGraphicFramePr>
          <p:cNvPr id="8" name="Table 7">
            <a:extLst>
              <a:ext uri="{FF2B5EF4-FFF2-40B4-BE49-F238E27FC236}">
                <a16:creationId xmlns:a16="http://schemas.microsoft.com/office/drawing/2014/main" id="{4ADD0E48-8FFB-054E-A38E-80F4A0B16FE0}"/>
              </a:ext>
            </a:extLst>
          </p:cNvPr>
          <p:cNvGraphicFramePr>
            <a:graphicFrameLocks noGrp="1"/>
          </p:cNvGraphicFramePr>
          <p:nvPr>
            <p:extLst>
              <p:ext uri="{D42A27DB-BD31-4B8C-83A1-F6EECF244321}">
                <p14:modId xmlns:p14="http://schemas.microsoft.com/office/powerpoint/2010/main" val="1640472049"/>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a:t>
                      </a:r>
                    </a:p>
                  </a:txBody>
                  <a:tcPr/>
                </a:tc>
                <a:tc>
                  <a:txBody>
                    <a:bodyPr/>
                    <a:lstStyle/>
                    <a:p>
                      <a:r>
                        <a:rPr lang="en-US" dirty="0"/>
                        <a:t>0.7</a:t>
                      </a:r>
                    </a:p>
                  </a:txBody>
                  <a:tcPr/>
                </a:tc>
                <a:tc>
                  <a:txBody>
                    <a:bodyPr/>
                    <a:lstStyle/>
                    <a:p>
                      <a:r>
                        <a:rPr lang="en-US" sz="1800" b="0" i="0" u="none" strike="noStrike" kern="1200" dirty="0">
                          <a:solidFill>
                            <a:schemeClr val="dk1"/>
                          </a:solidFill>
                          <a:effectLst/>
                          <a:latin typeface="+mn-lt"/>
                          <a:ea typeface="+mn-ea"/>
                          <a:cs typeface="+mn-cs"/>
                        </a:rPr>
                        <a:t>2.905</a:t>
                      </a:r>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0.1</a:t>
                      </a:r>
                    </a:p>
                  </a:txBody>
                  <a:tcPr/>
                </a:tc>
                <a:extLst>
                  <a:ext uri="{0D108BD9-81ED-4DB2-BD59-A6C34878D82A}">
                    <a16:rowId xmlns:a16="http://schemas.microsoft.com/office/drawing/2014/main" val="1000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F2AED7-73B9-494A-B63D-DE61783C9DD3}"/>
                  </a:ext>
                </a:extLst>
              </p:cNvPr>
              <p:cNvSpPr txBox="1"/>
              <p:nvPr/>
            </p:nvSpPr>
            <p:spPr>
              <a:xfrm>
                <a:off x="3059723" y="5405808"/>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9" name="TextBox 8">
                <a:extLst>
                  <a:ext uri="{FF2B5EF4-FFF2-40B4-BE49-F238E27FC236}">
                    <a16:creationId xmlns:a16="http://schemas.microsoft.com/office/drawing/2014/main" id="{E8F2AED7-73B9-494A-B63D-DE61783C9DD3}"/>
                  </a:ext>
                </a:extLst>
              </p:cNvPr>
              <p:cNvSpPr txBox="1">
                <a:spLocks noRot="1" noChangeAspect="1" noMove="1" noResize="1" noEditPoints="1" noAdjustHandles="1" noChangeArrowheads="1" noChangeShapeType="1" noTextEdit="1"/>
              </p:cNvSpPr>
              <p:nvPr/>
            </p:nvSpPr>
            <p:spPr>
              <a:xfrm>
                <a:off x="3059723" y="5405808"/>
                <a:ext cx="2198166" cy="896207"/>
              </a:xfrm>
              <a:prstGeom prst="rect">
                <a:avLst/>
              </a:prstGeom>
              <a:blipFill>
                <a:blip r:embed="rId2"/>
                <a:stretch>
                  <a:fillRect l="-25714" t="-147222" r="-2286" b="-201389"/>
                </a:stretch>
              </a:blipFill>
            </p:spPr>
            <p:txBody>
              <a:bodyPr/>
              <a:lstStyle/>
              <a:p>
                <a:r>
                  <a:rPr lang="en-US">
                    <a:noFill/>
                  </a:rPr>
                  <a:t> </a:t>
                </a:r>
              </a:p>
            </p:txBody>
          </p:sp>
        </mc:Fallback>
      </mc:AlternateContent>
    </p:spTree>
    <p:extLst>
      <p:ext uri="{BB962C8B-B14F-4D97-AF65-F5344CB8AC3E}">
        <p14:creationId xmlns:p14="http://schemas.microsoft.com/office/powerpoint/2010/main" val="3478928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7872046" y="5520113"/>
            <a:ext cx="4319954" cy="1523494"/>
          </a:xfrm>
          <a:prstGeom prst="rect">
            <a:avLst/>
          </a:prstGeom>
          <a:noFill/>
        </p:spPr>
        <p:txBody>
          <a:bodyPr wrap="square" rtlCol="0">
            <a:spAutoFit/>
          </a:bodyPr>
          <a:lstStyle/>
          <a:p>
            <a:r>
              <a:rPr lang="mr-IN" sz="4800" dirty="0" err="1"/>
              <a:t>σ</a:t>
            </a:r>
            <a:r>
              <a:rPr lang="mr-IN" sz="4800" dirty="0"/>
              <a:t>(</a:t>
            </a:r>
            <a:r>
              <a:rPr lang="nb-NO" sz="4800" dirty="0"/>
              <a:t>0.805)=0.69</a:t>
            </a:r>
          </a:p>
          <a:p>
            <a:endParaRPr lang="nb-NO" sz="4500" dirty="0"/>
          </a:p>
        </p:txBody>
      </p:sp>
      <p:graphicFrame>
        <p:nvGraphicFramePr>
          <p:cNvPr id="6" name="Table 5">
            <a:extLst>
              <a:ext uri="{FF2B5EF4-FFF2-40B4-BE49-F238E27FC236}">
                <a16:creationId xmlns:a16="http://schemas.microsoft.com/office/drawing/2014/main" id="{25E549CB-B3FC-E640-9780-50BD4C3384BB}"/>
              </a:ext>
            </a:extLst>
          </p:cNvPr>
          <p:cNvGraphicFramePr>
            <a:graphicFrameLocks noGrp="1"/>
          </p:cNvGraphicFramePr>
          <p:nvPr>
            <p:extLst>
              <p:ext uri="{D42A27DB-BD31-4B8C-83A1-F6EECF244321}">
                <p14:modId xmlns:p14="http://schemas.microsoft.com/office/powerpoint/2010/main" val="3660261795"/>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sz="1800" b="0" i="0" u="none" strike="noStrike" kern="1200" dirty="0">
                          <a:solidFill>
                            <a:schemeClr val="dk1"/>
                          </a:solidFill>
                          <a:effectLst/>
                          <a:latin typeface="+mn-lt"/>
                          <a:ea typeface="+mn-ea"/>
                          <a:cs typeface="+mn-cs"/>
                        </a:rPr>
                        <a:t>2.905</a:t>
                      </a:r>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0.1</a:t>
                      </a:r>
                    </a:p>
                  </a:txBody>
                  <a:tcPr/>
                </a:tc>
                <a:extLst>
                  <a:ext uri="{0D108BD9-81ED-4DB2-BD59-A6C34878D82A}">
                    <a16:rowId xmlns:a16="http://schemas.microsoft.com/office/drawing/2014/main" val="10007"/>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419600"/>
            <a:ext cx="3627864" cy="2438400"/>
          </a:xfrm>
          <a:prstGeom prst="rect">
            <a:avLst/>
          </a:prstGeom>
        </p:spPr>
      </p:pic>
    </p:spTree>
    <p:extLst>
      <p:ext uri="{BB962C8B-B14F-4D97-AF65-F5344CB8AC3E}">
        <p14:creationId xmlns:p14="http://schemas.microsoft.com/office/powerpoint/2010/main" val="1862392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2342438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Logistic Regression</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5</a:t>
            </a:r>
          </a:p>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𝑀𝑆𝐸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f>
                        <m:fPr>
                          <m:ctrlPr>
                            <a:rPr lang="mr-IN"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Sup>
                        <m:sSupPr>
                          <m:ctrlPr>
                            <a:rPr lang="en-US" sz="2400" i="1">
                              <a:latin typeface="Cambria Math" panose="02040503050406030204" pitchFamily="18" charset="0"/>
                            </a:rPr>
                          </m:ctrlPr>
                        </m:sSupPr>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i="1">
                              <a:latin typeface="Cambria Math" panose="02040503050406030204" pitchFamily="18" charset="0"/>
                            </a:rPr>
                            <m:t>2</m:t>
                          </m:r>
                        </m:sup>
                      </m:sSup>
                    </m:oMath>
                  </m:oMathPara>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282734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819718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𝑦</m:t>
                          </m:r>
                        </m:e>
                        <m:e>
                          <m:r>
                            <a:rPr lang="en-US" sz="2400" i="1">
                              <a:latin typeface="Cambria Math" panose="02040503050406030204" pitchFamily="18" charset="0"/>
                            </a:rPr>
                            <m:t>𝑥</m:t>
                          </m:r>
                        </m:e>
                      </m:d>
                      <m:r>
                        <a:rPr lang="en-US" sz="2400" i="1">
                          <a:latin typeface="Cambria Math" panose="02040503050406030204" pitchFamily="18" charset="0"/>
                        </a:rPr>
                        <m:t>= </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r>
                            <a:rPr lang="en-US" sz="2400" i="1">
                              <a:latin typeface="Cambria Math" panose="02040503050406030204" pitchFamily="18" charset="0"/>
                            </a:rPr>
                            <m:t>𝑦</m:t>
                          </m:r>
                        </m:sup>
                      </m:sSup>
                      <m:sSup>
                        <m:sSupPr>
                          <m:ctrlPr>
                            <a:rPr lang="en-US" sz="2400" i="1">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i="1">
                              <a:latin typeface="Cambria Math" panose="02040503050406030204" pitchFamily="18" charset="0"/>
                            </a:rPr>
                            <m:t>1−</m:t>
                          </m:r>
                          <m:r>
                            <a:rPr lang="en-US" sz="2400" i="1">
                              <a:latin typeface="Cambria Math" panose="02040503050406030204" pitchFamily="18" charset="0"/>
                            </a:rPr>
                            <m:t>𝑦</m:t>
                          </m:r>
                        </m:sup>
                      </m:sSup>
                    </m:oMath>
                  </m:oMathPara>
                </a14:m>
                <a:endParaRPr lang="en-US" sz="2400" dirty="0">
                  <a:latin typeface="+mj-lt"/>
                </a:endParaRPr>
              </a:p>
              <a:p>
                <a:r>
                  <a:rPr lang="en-US" sz="2400" dirty="0">
                    <a:latin typeface="+mj-lt"/>
                  </a:rPr>
                  <a:t>If y = 1,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2818728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46960" y="1845734"/>
                <a:ext cx="7711441" cy="4023360"/>
              </a:xfrm>
            </p:spPr>
            <p:txBody>
              <a:bodyPr>
                <a:normAutofit/>
              </a:bodyPr>
              <a:lstStyle/>
              <a:p>
                <a:r>
                  <a:rPr lang="en-US" sz="2400" dirty="0">
                    <a:latin typeface="+mj-lt"/>
                  </a:rPr>
                  <a:t>Change to logs (still maximizing)</a:t>
                </a:r>
              </a:p>
              <a:p>
                <a:pPr algn="ct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𝑝</m:t>
                          </m:r>
                          <m:r>
                            <a:rPr lang="en-US" sz="2400" i="1">
                              <a:latin typeface="Cambria Math" charset="0"/>
                            </a:rPr>
                            <m:t>(</m:t>
                          </m:r>
                          <m:r>
                            <a:rPr lang="en-US" sz="2400" i="1">
                              <a:latin typeface="Cambria Math" charset="0"/>
                            </a:rPr>
                            <m:t>𝑦</m:t>
                          </m:r>
                          <m:r>
                            <a:rPr lang="en-US" sz="2400" i="1">
                              <a:latin typeface="Cambria Math" charset="0"/>
                            </a:rPr>
                            <m:t>|</m:t>
                          </m:r>
                          <m:r>
                            <a:rPr lang="en-US" sz="2400" i="1">
                              <a:latin typeface="Cambria Math" charset="0"/>
                            </a:rPr>
                            <m:t>𝑥</m:t>
                          </m:r>
                          <m:r>
                            <a:rPr lang="en-US" sz="2400" i="1">
                              <a:latin typeface="Cambria Math" charset="0"/>
                            </a:rPr>
                            <m:t>)</m:t>
                          </m:r>
                        </m:e>
                      </m:func>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r>
                                    <a:rPr lang="en-US" sz="2400" i="1">
                                      <a:latin typeface="Cambria Math" panose="02040503050406030204" pitchFamily="18" charset="0"/>
                                    </a:rPr>
                                    <m:t>𝑦</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i="1">
                                      <a:latin typeface="Cambria Math" panose="02040503050406030204" pitchFamily="18" charset="0"/>
                                    </a:rPr>
                                    <m:t>1−</m:t>
                                  </m:r>
                                  <m:r>
                                    <a:rPr lang="en-US" sz="2400" i="1">
                                      <a:latin typeface="Cambria Math" panose="02040503050406030204" pitchFamily="18" charset="0"/>
                                    </a:rPr>
                                    <m:t>𝑦</m:t>
                                  </m:r>
                                </m:sup>
                              </m:sSup>
                            </m:e>
                          </m:d>
                        </m:e>
                      </m:func>
                    </m:oMath>
                  </m:oMathPara>
                </a14:m>
                <a:endParaRPr lang="en-US" sz="2400" dirty="0">
                  <a:latin typeface="+mj-lt"/>
                </a:endParaRPr>
              </a:p>
              <a:p>
                <a:pPr algn="ctr"/>
                <a14:m>
                  <m:oMathPara xmlns:m="http://schemas.openxmlformats.org/officeDocument/2006/math">
                    <m:oMathParaPr>
                      <m:jc m:val="centerGroup"/>
                    </m:oMathParaPr>
                    <m:oMath xmlns:m="http://schemas.openxmlformats.org/officeDocument/2006/math">
                      <m:r>
                        <a:rPr lang="en-US" sz="2400" i="1">
                          <a:latin typeface="Cambria Math" charset="0"/>
                        </a:rPr>
                        <m:t>=</m:t>
                      </m:r>
                      <m:r>
                        <a:rPr lang="en-US" sz="2400" i="1">
                          <a:latin typeface="Cambria Math" charset="0"/>
                        </a:rPr>
                        <m:t>𝑦</m:t>
                      </m:r>
                      <m:func>
                        <m:funcPr>
                          <m:ctrlPr>
                            <a:rPr lang="en-US" sz="2400" i="1">
                              <a:latin typeface="Cambria Math" panose="02040503050406030204" pitchFamily="18" charset="0"/>
                            </a:rPr>
                          </m:ctrlPr>
                        </m:funcPr>
                        <m:fName>
                          <m:r>
                            <m:rPr>
                              <m:sty m:val="p"/>
                            </m:rPr>
                            <a:rPr lang="en-US" sz="2400">
                              <a:latin typeface="Cambria Math" charset="0"/>
                            </a:rPr>
                            <m:t>log</m:t>
                          </m:r>
                        </m:fName>
                        <m:e>
                          <m:acc>
                            <m:accPr>
                              <m:chr m:val="̂"/>
                              <m:ctrlPr>
                                <a:rPr lang="en-US" sz="2400" i="1">
                                  <a:latin typeface="Cambria Math" panose="02040503050406030204" pitchFamily="18" charset="0"/>
                                </a:rPr>
                              </m:ctrlPr>
                            </m:accPr>
                            <m:e>
                              <m:r>
                                <a:rPr lang="en-US" sz="2400" i="1">
                                  <a:latin typeface="Cambria Math" charset="0"/>
                                </a:rPr>
                                <m:t>𝑦</m:t>
                              </m:r>
                            </m:e>
                          </m:acc>
                        </m:e>
                      </m:func>
                      <m:r>
                        <a:rPr lang="en-US" sz="2400" i="1">
                          <a:latin typeface="Cambria Math" charset="0"/>
                        </a:rPr>
                        <m:t>+</m:t>
                      </m:r>
                      <m:d>
                        <m:dPr>
                          <m:ctrlPr>
                            <a:rPr lang="en-US" sz="2400" i="1">
                              <a:latin typeface="Cambria Math" panose="02040503050406030204" pitchFamily="18" charset="0"/>
                            </a:rPr>
                          </m:ctrlPr>
                        </m:dPr>
                        <m:e>
                          <m:r>
                            <a:rPr lang="en-US" sz="2400" i="1">
                              <a:latin typeface="Cambria Math" charset="0"/>
                            </a:rPr>
                            <m:t>1−</m:t>
                          </m:r>
                          <m:r>
                            <a:rPr lang="en-US" sz="2400" i="1">
                              <a:latin typeface="Cambria Math" charset="0"/>
                            </a:rPr>
                            <m:t>𝑦</m:t>
                          </m:r>
                        </m:e>
                      </m:d>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(1−</m:t>
                          </m:r>
                          <m:acc>
                            <m:accPr>
                              <m:chr m:val="̂"/>
                              <m:ctrlPr>
                                <a:rPr lang="en-US" sz="2400" i="1">
                                  <a:latin typeface="Cambria Math" panose="02040503050406030204" pitchFamily="18" charset="0"/>
                                </a:rPr>
                              </m:ctrlPr>
                            </m:accPr>
                            <m:e>
                              <m:r>
                                <a:rPr lang="en-US" sz="2400" i="1">
                                  <a:latin typeface="Cambria Math" charset="0"/>
                                </a:rPr>
                                <m:t>𝑦</m:t>
                              </m:r>
                            </m:e>
                          </m:acc>
                          <m:r>
                            <a:rPr lang="en-US" sz="2400" i="1">
                              <a:latin typeface="Cambria Math" charset="0"/>
                            </a:rPr>
                            <m:t>)</m:t>
                          </m:r>
                        </m:e>
                      </m:func>
                    </m:oMath>
                  </m:oMathPara>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46960" y="1845734"/>
                <a:ext cx="7711441" cy="4023360"/>
              </a:xfrm>
              <a:blipFill>
                <a:blip r:embed="rId3"/>
                <a:stretch>
                  <a:fillRect l="-1151" t="-2201"/>
                </a:stretch>
              </a:blipFill>
            </p:spPr>
            <p:txBody>
              <a:bodyPr/>
              <a:lstStyle/>
              <a:p>
                <a:r>
                  <a:rPr lang="en-US">
                    <a:noFill/>
                  </a:rPr>
                  <a:t> </a:t>
                </a:r>
              </a:p>
            </p:txBody>
          </p:sp>
        </mc:Fallback>
      </mc:AlternateContent>
    </p:spTree>
    <p:extLst>
      <p:ext uri="{BB962C8B-B14F-4D97-AF65-F5344CB8AC3E}">
        <p14:creationId xmlns:p14="http://schemas.microsoft.com/office/powerpoint/2010/main" val="200574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46960" y="1845734"/>
                <a:ext cx="8016241" cy="4023360"/>
              </a:xfrm>
            </p:spPr>
            <p:txBody>
              <a:bodyPr>
                <a:normAutofit/>
              </a:bodyPr>
              <a:lstStyle/>
              <a:p>
                <a:r>
                  <a:rPr lang="en-US" sz="2400" b="1" dirty="0">
                    <a:latin typeface="+mj-lt"/>
                  </a:rPr>
                  <a:t>The result is cross-entropy loss:</a:t>
                </a:r>
              </a:p>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r>
                            <a:rPr lang="en-US" sz="240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func>
                    </m:oMath>
                  </m:oMathPara>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m:oMathPara>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46960" y="1845734"/>
                <a:ext cx="8016241" cy="4023360"/>
              </a:xfrm>
              <a:blipFill>
                <a:blip r:embed="rId3"/>
                <a:stretch>
                  <a:fillRect l="-1106" t="-2201"/>
                </a:stretch>
              </a:blipFill>
            </p:spPr>
            <p:txBody>
              <a:bodyPr/>
              <a:lstStyle/>
              <a:p>
                <a:r>
                  <a:rPr lang="en-US">
                    <a:noFill/>
                  </a:rPr>
                  <a:t> </a:t>
                </a:r>
              </a:p>
            </p:txBody>
          </p:sp>
        </mc:Fallback>
      </mc:AlternateContent>
    </p:spTree>
    <p:extLst>
      <p:ext uri="{BB962C8B-B14F-4D97-AF65-F5344CB8AC3E}">
        <p14:creationId xmlns:p14="http://schemas.microsoft.com/office/powerpoint/2010/main" val="2084779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26" name="Rectangle 25"/>
              <p:cNvSpPr/>
              <p:nvPr/>
            </p:nvSpPr>
            <p:spPr>
              <a:xfrm>
                <a:off x="3150871" y="5277276"/>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3150871" y="5277276"/>
                <a:ext cx="6336030" cy="369332"/>
              </a:xfrm>
              <a:prstGeom prst="rect">
                <a:avLst/>
              </a:prstGeom>
              <a:blipFill>
                <a:blip r:embed="rId3"/>
                <a:stretch>
                  <a:fillRect b="-16667"/>
                </a:stretch>
              </a:blipFill>
            </p:spPr>
            <p:txBody>
              <a:bodyPr/>
              <a:lstStyle/>
              <a:p>
                <a:r>
                  <a:rPr lang="en-US">
                    <a:noFill/>
                  </a:rPr>
                  <a:t> </a:t>
                </a:r>
              </a:p>
            </p:txBody>
          </p:sp>
        </mc:Fallback>
      </mc:AlternateContent>
      <p:sp>
        <p:nvSpPr>
          <p:cNvPr id="28" name="Rectangle 27"/>
          <p:cNvSpPr/>
          <p:nvPr/>
        </p:nvSpPr>
        <p:spPr>
          <a:xfrm>
            <a:off x="3582395" y="4703372"/>
            <a:ext cx="5644494"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4331524" y="5740141"/>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4331524" y="5740141"/>
                <a:ext cx="6336030" cy="369332"/>
              </a:xfrm>
              <a:prstGeom prst="rect">
                <a:avLst/>
              </a:prstGeom>
              <a:blipFill>
                <a:blip r:embed="rId4"/>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346959" y="6118772"/>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346959" y="6118772"/>
                <a:ext cx="6336030" cy="369332"/>
              </a:xfrm>
              <a:prstGeom prst="rect">
                <a:avLst/>
              </a:prstGeom>
              <a:blipFill>
                <a:blip r:embed="rId5"/>
                <a:stretch>
                  <a:fillRect b="-16667"/>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0BFFD167-87A7-5045-ACCF-66F35F33C9B4}"/>
              </a:ext>
            </a:extLst>
          </p:cNvPr>
          <p:cNvGrpSpPr/>
          <p:nvPr/>
        </p:nvGrpSpPr>
        <p:grpSpPr>
          <a:xfrm>
            <a:off x="2346959" y="2947703"/>
            <a:ext cx="7863841" cy="1517800"/>
            <a:chOff x="2346959" y="2947703"/>
            <a:chExt cx="7863841" cy="1517800"/>
          </a:xfrm>
        </p:grpSpPr>
        <p:sp>
          <p:nvSpPr>
            <p:cNvPr id="33" name="Oval 32">
              <a:extLst>
                <a:ext uri="{FF2B5EF4-FFF2-40B4-BE49-F238E27FC236}">
                  <a16:creationId xmlns:a16="http://schemas.microsoft.com/office/drawing/2014/main" id="{9E0CA1EB-65F9-3243-97DD-6C43B7D855A3}"/>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1FDA0C8-1006-464D-A31D-C8540CFF66DE}"/>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F3CF366-168E-6A4A-8335-D5EE04A9B3F6}"/>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AC56616-1454-9B49-A300-E26E45B7C38B}"/>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66696F8A-8FEF-5A4B-841B-EB26725E4073}"/>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BF7B2329-93E0-E542-BE59-7C00515B8861}"/>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98030005-9DBE-B44C-BE4F-E5235991A537}"/>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88CCFAE5-EE93-6344-80E1-9AF54E167318}"/>
                </a:ext>
              </a:extLst>
            </p:cNvPr>
            <p:cNvSpPr/>
            <p:nvPr/>
          </p:nvSpPr>
          <p:spPr>
            <a:xfrm>
              <a:off x="4508913" y="3516399"/>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6AAE7BFC-B764-B649-81E7-6C402F09B0BF}"/>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ontent Placeholder 2">
              <a:extLst>
                <a:ext uri="{FF2B5EF4-FFF2-40B4-BE49-F238E27FC236}">
                  <a16:creationId xmlns:a16="http://schemas.microsoft.com/office/drawing/2014/main" id="{12CDF9E4-7A09-6D43-ACF7-2EAA236EE18B}"/>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p:txBody>
        </p:sp>
      </p:grpSp>
    </p:spTree>
    <p:extLst>
      <p:ext uri="{BB962C8B-B14F-4D97-AF65-F5344CB8AC3E}">
        <p14:creationId xmlns:p14="http://schemas.microsoft.com/office/powerpoint/2010/main" val="841993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id="{54FA97BB-ED66-CF48-8531-BC71BFC704F1}"/>
              </a:ext>
            </a:extLst>
          </p:cNvPr>
          <p:cNvSpPr/>
          <p:nvPr/>
        </p:nvSpPr>
        <p:spPr>
          <a:xfrm>
            <a:off x="4508913" y="3516399"/>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26" name="Rectangle 25"/>
              <p:cNvSpPr/>
              <p:nvPr/>
            </p:nvSpPr>
            <p:spPr>
              <a:xfrm>
                <a:off x="3150871" y="528899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3150871" y="5288999"/>
                <a:ext cx="6336030" cy="369332"/>
              </a:xfrm>
              <a:prstGeom prst="rect">
                <a:avLst/>
              </a:prstGeom>
              <a:blipFill>
                <a:blip r:embed="rId3"/>
                <a:stretch>
                  <a:fillRect b="-16667"/>
                </a:stretch>
              </a:blipFill>
            </p:spPr>
            <p:txBody>
              <a:bodyPr/>
              <a:lstStyle/>
              <a:p>
                <a:r>
                  <a:rPr lang="en-US">
                    <a:noFill/>
                  </a:rPr>
                  <a:t> </a:t>
                </a:r>
              </a:p>
            </p:txBody>
          </p:sp>
        </mc:Fallback>
      </mc:AlternateContent>
      <p:sp>
        <p:nvSpPr>
          <p:cNvPr id="28" name="Rectangle 27"/>
          <p:cNvSpPr/>
          <p:nvPr/>
        </p:nvSpPr>
        <p:spPr>
          <a:xfrm>
            <a:off x="3582395" y="4715095"/>
            <a:ext cx="6210354"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4331524" y="575186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r>
                      <a:rPr lang="en-US" i="1">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4331524" y="5751864"/>
                <a:ext cx="6336030" cy="369332"/>
              </a:xfrm>
              <a:prstGeom prst="rect">
                <a:avLst/>
              </a:prstGeom>
              <a:blipFill>
                <a:blip r:embed="rId4"/>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3657600" y="607200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0.31</m:t>
                          </m:r>
                          <m:r>
                            <m:rPr>
                              <m:nor/>
                            </m:rPr>
                            <a:rPr lang="mr-IN"/>
                            <m:t>)</m:t>
                          </m:r>
                          <m:r>
                            <a:rPr lang="en-US" b="1" i="1">
                              <a:latin typeface="Cambria Math" charset="0"/>
                            </a:rPr>
                            <m:t>=</m:t>
                          </m:r>
                          <m:r>
                            <a:rPr lang="en-US" b="1" i="1">
                              <a:latin typeface="Cambria Math" charset="0"/>
                            </a:rPr>
                            <m:t>𝟏</m:t>
                          </m:r>
                          <m:r>
                            <a:rPr lang="en-US" b="1" i="1">
                              <a:latin typeface="Cambria Math" charset="0"/>
                            </a:rPr>
                            <m:t>.</m:t>
                          </m:r>
                          <m:r>
                            <a:rPr lang="en-US" b="1" i="1">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3657600" y="6072001"/>
                <a:ext cx="6336030" cy="369332"/>
              </a:xfrm>
              <a:prstGeom prst="rect">
                <a:avLst/>
              </a:prstGeom>
              <a:blipFill>
                <a:blip r:embed="rId5"/>
                <a:stretch>
                  <a:fillRect b="-16667"/>
                </a:stretch>
              </a:blipFill>
            </p:spPr>
            <p:txBody>
              <a:bodyPr/>
              <a:lstStyle/>
              <a:p>
                <a:r>
                  <a:rPr lang="en-US">
                    <a:noFill/>
                  </a:rPr>
                  <a:t> </a:t>
                </a:r>
              </a:p>
            </p:txBody>
          </p:sp>
        </mc:Fallback>
      </mc:AlternateContent>
      <p:sp>
        <p:nvSpPr>
          <p:cNvPr id="32" name="TextBox 31"/>
          <p:cNvSpPr txBox="1"/>
          <p:nvPr/>
        </p:nvSpPr>
        <p:spPr>
          <a:xfrm>
            <a:off x="6733311" y="6238426"/>
            <a:ext cx="184731" cy="369332"/>
          </a:xfrm>
          <a:prstGeom prst="rect">
            <a:avLst/>
          </a:prstGeom>
          <a:noFill/>
        </p:spPr>
        <p:txBody>
          <a:bodyPr wrap="none" rtlCol="0">
            <a:spAutoFit/>
          </a:bodyPr>
          <a:lstStyle/>
          <a:p>
            <a:endParaRPr lang="en-US" dirty="0"/>
          </a:p>
        </p:txBody>
      </p:sp>
      <p:grpSp>
        <p:nvGrpSpPr>
          <p:cNvPr id="20" name="Group 19">
            <a:extLst>
              <a:ext uri="{FF2B5EF4-FFF2-40B4-BE49-F238E27FC236}">
                <a16:creationId xmlns:a16="http://schemas.microsoft.com/office/drawing/2014/main" id="{C5AFF469-8154-C045-A432-DAAD2B7F4FEF}"/>
              </a:ext>
            </a:extLst>
          </p:cNvPr>
          <p:cNvGrpSpPr/>
          <p:nvPr/>
        </p:nvGrpSpPr>
        <p:grpSpPr>
          <a:xfrm>
            <a:off x="2346959" y="2947703"/>
            <a:ext cx="7863841" cy="1517800"/>
            <a:chOff x="2346959" y="2947703"/>
            <a:chExt cx="7863841" cy="1517800"/>
          </a:xfrm>
        </p:grpSpPr>
        <p:sp>
          <p:nvSpPr>
            <p:cNvPr id="21" name="Oval 20">
              <a:extLst>
                <a:ext uri="{FF2B5EF4-FFF2-40B4-BE49-F238E27FC236}">
                  <a16:creationId xmlns:a16="http://schemas.microsoft.com/office/drawing/2014/main" id="{8AECE06E-C9A3-BE4F-8965-EFA4A9AF8A63}"/>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CC84AF5-DA88-C54D-9B11-56B440B160E1}"/>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4130608-6CAD-FC45-9721-87A99E653E72}"/>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2E73887-CE9C-5A45-A358-EF55E37908C4}"/>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DD5761A6-A7B0-0E45-B784-97B84F4A2C10}"/>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64898307-5C34-2647-91F9-F1EF857266EC}"/>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EB75E65B-BB65-F349-BB25-6BAF48258142}"/>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FAFB660-55A4-C146-8F5B-03DAD0C4B5C2}"/>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tent Placeholder 2">
              <a:extLst>
                <a:ext uri="{FF2B5EF4-FFF2-40B4-BE49-F238E27FC236}">
                  <a16:creationId xmlns:a16="http://schemas.microsoft.com/office/drawing/2014/main" id="{E5EFB708-432B-7244-A2B8-B505B4C4BC34}"/>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p:txBody>
        </p:sp>
      </p:grpSp>
    </p:spTree>
    <p:extLst>
      <p:ext uri="{BB962C8B-B14F-4D97-AF65-F5344CB8AC3E}">
        <p14:creationId xmlns:p14="http://schemas.microsoft.com/office/powerpoint/2010/main" val="1721721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11388936-0892-1844-99C8-FDC2696CF45F}"/>
              </a:ext>
            </a:extLst>
          </p:cNvPr>
          <p:cNvSpPr/>
          <p:nvPr/>
        </p:nvSpPr>
        <p:spPr>
          <a:xfrm>
            <a:off x="4508913" y="3523274"/>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31" name="Rectangle 30"/>
              <p:cNvSpPr/>
              <p:nvPr/>
            </p:nvSpPr>
            <p:spPr>
              <a:xfrm>
                <a:off x="7499985" y="5938762"/>
                <a:ext cx="6336030" cy="369332"/>
              </a:xfrm>
              <a:prstGeom prst="rect">
                <a:avLst/>
              </a:prstGeom>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0.31</m:t>
                        </m:r>
                        <m:r>
                          <m:rPr>
                            <m:nor/>
                          </m:rPr>
                          <a:rPr lang="mr-IN"/>
                          <m:t>)</m:t>
                        </m:r>
                        <m:r>
                          <a:rPr lang="en-US" b="1" i="1">
                            <a:latin typeface="Cambria Math" charset="0"/>
                          </a:rPr>
                          <m:t>=</m:t>
                        </m:r>
                        <m:r>
                          <a:rPr lang="en-US" b="1" i="1">
                            <a:latin typeface="Cambria Math" charset="0"/>
                          </a:rPr>
                          <m:t>𝟏</m:t>
                        </m:r>
                        <m:r>
                          <a:rPr lang="en-US" b="1" i="1">
                            <a:latin typeface="Cambria Math" charset="0"/>
                          </a:rPr>
                          <m:t>.</m:t>
                        </m:r>
                        <m:r>
                          <a:rPr lang="en-US" b="1" i="1">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7499985" y="5938762"/>
                <a:ext cx="6336030" cy="369332"/>
              </a:xfrm>
              <a:prstGeom prst="rect">
                <a:avLst/>
              </a:prstGeom>
              <a:blipFill>
                <a:blip r:embed="rId3"/>
                <a:stretch>
                  <a:fillRect b="-16667"/>
                </a:stretch>
              </a:blipFill>
            </p:spPr>
            <p:txBody>
              <a:bodyPr/>
              <a:lstStyle/>
              <a:p>
                <a:r>
                  <a:rPr lang="en-US">
                    <a:noFill/>
                  </a:rPr>
                  <a:t> </a:t>
                </a:r>
              </a:p>
            </p:txBody>
          </p:sp>
        </mc:Fallback>
      </mc:AlternateContent>
      <p:sp>
        <p:nvSpPr>
          <p:cNvPr id="32" name="TextBox 31"/>
          <p:cNvSpPr txBox="1"/>
          <p:nvPr/>
        </p:nvSpPr>
        <p:spPr>
          <a:xfrm>
            <a:off x="6733311"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3279065" y="5938762"/>
                <a:ext cx="24449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3279065" y="5938762"/>
                <a:ext cx="2444900" cy="369332"/>
              </a:xfrm>
              <a:prstGeom prst="rect">
                <a:avLst/>
              </a:prstGeom>
              <a:blipFill>
                <a:blip r:embed="rId4"/>
                <a:stretch>
                  <a:fillRect b="-16667"/>
                </a:stretch>
              </a:blipFill>
            </p:spPr>
            <p:txBody>
              <a:bodyPr/>
              <a:lstStyle/>
              <a:p>
                <a:r>
                  <a:rPr lang="en-US">
                    <a:noFill/>
                  </a:rPr>
                  <a:t> </a:t>
                </a:r>
              </a:p>
            </p:txBody>
          </p:sp>
        </mc:Fallback>
      </mc:AlternateContent>
      <p:sp>
        <p:nvSpPr>
          <p:cNvPr id="16" name="TextBox 15"/>
          <p:cNvSpPr txBox="1"/>
          <p:nvPr/>
        </p:nvSpPr>
        <p:spPr>
          <a:xfrm>
            <a:off x="3123976" y="4961955"/>
            <a:ext cx="2983230" cy="923330"/>
          </a:xfrm>
          <a:prstGeom prst="rect">
            <a:avLst/>
          </a:prstGeom>
          <a:noFill/>
        </p:spPr>
        <p:txBody>
          <a:bodyPr wrap="square" rtlCol="0">
            <a:spAutoFit/>
          </a:bodyPr>
          <a:lstStyle/>
          <a:p>
            <a:r>
              <a:rPr lang="en-US" dirty="0"/>
              <a:t>If our prediction is </a:t>
            </a:r>
            <a:r>
              <a:rPr lang="en-US" b="1" dirty="0"/>
              <a:t>correct</a:t>
            </a:r>
            <a:r>
              <a:rPr lang="en-US" dirty="0"/>
              <a:t>, then our CE loss is </a:t>
            </a:r>
            <a:r>
              <a:rPr lang="en-US" b="1" dirty="0"/>
              <a:t>lower</a:t>
            </a:r>
          </a:p>
        </p:txBody>
      </p:sp>
      <p:sp>
        <p:nvSpPr>
          <p:cNvPr id="22" name="TextBox 21"/>
          <p:cNvSpPr txBox="1"/>
          <p:nvPr/>
        </p:nvSpPr>
        <p:spPr>
          <a:xfrm>
            <a:off x="7307692" y="4961954"/>
            <a:ext cx="2983230" cy="923330"/>
          </a:xfrm>
          <a:prstGeom prst="rect">
            <a:avLst/>
          </a:prstGeom>
          <a:noFill/>
        </p:spPr>
        <p:txBody>
          <a:bodyPr wrap="square" rtlCol="0">
            <a:spAutoFit/>
          </a:bodyPr>
          <a:lstStyle/>
          <a:p>
            <a:r>
              <a:rPr lang="en-US" dirty="0"/>
              <a:t>If our prediction is </a:t>
            </a:r>
            <a:r>
              <a:rPr lang="en-US" b="1" dirty="0"/>
              <a:t>incorrect</a:t>
            </a:r>
            <a:r>
              <a:rPr lang="en-US" dirty="0"/>
              <a:t>, then our CE loss is </a:t>
            </a:r>
            <a:r>
              <a:rPr lang="en-US" b="1" dirty="0"/>
              <a:t>higher</a:t>
            </a:r>
          </a:p>
        </p:txBody>
      </p:sp>
      <p:grpSp>
        <p:nvGrpSpPr>
          <p:cNvPr id="20" name="Group 19">
            <a:extLst>
              <a:ext uri="{FF2B5EF4-FFF2-40B4-BE49-F238E27FC236}">
                <a16:creationId xmlns:a16="http://schemas.microsoft.com/office/drawing/2014/main" id="{8197E820-9671-7647-882A-DEA7AE7C2DC6}"/>
              </a:ext>
            </a:extLst>
          </p:cNvPr>
          <p:cNvGrpSpPr/>
          <p:nvPr/>
        </p:nvGrpSpPr>
        <p:grpSpPr>
          <a:xfrm>
            <a:off x="2346959" y="2947703"/>
            <a:ext cx="7863841" cy="1517800"/>
            <a:chOff x="2346959" y="2947703"/>
            <a:chExt cx="7863841" cy="1517800"/>
          </a:xfrm>
        </p:grpSpPr>
        <p:sp>
          <p:nvSpPr>
            <p:cNvPr id="21" name="Oval 20">
              <a:extLst>
                <a:ext uri="{FF2B5EF4-FFF2-40B4-BE49-F238E27FC236}">
                  <a16:creationId xmlns:a16="http://schemas.microsoft.com/office/drawing/2014/main" id="{30463716-8A43-4A48-BD7A-46A1B4D06A60}"/>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6EFC49F-2280-054D-A26A-811ED55D5444}"/>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77A6426-7BF8-3449-AC00-0DE2F9EFDD6D}"/>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DB32728-AA2F-FD47-8349-8C007C043350}"/>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32733FB-5264-A243-B8DD-DC2892AAC55F}"/>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AC72BD57-5C12-A249-B9BC-FD3C25504A0C}"/>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263B939B-324B-8F46-A681-DDC5F0DFCBF0}"/>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D8301C92-DE73-EC4E-A42C-F991AAF6C8BA}"/>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C98BF587-1D8A-6541-86A6-916F679E039E}"/>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p:spTree>
    <p:extLst>
      <p:ext uri="{BB962C8B-B14F-4D97-AF65-F5344CB8AC3E}">
        <p14:creationId xmlns:p14="http://schemas.microsoft.com/office/powerpoint/2010/main" val="374482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2590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𝑡𝑟𝑎𝑖𝑛𝑖𝑛𝑔</m:t>
                              </m:r>
                              <m:r>
                                <a:rPr lang="en-US" sz="2400" i="1">
                                  <a:latin typeface="Cambria Math" panose="02040503050406030204" pitchFamily="18" charset="0"/>
                                </a:rPr>
                                <m:t> </m:t>
                              </m:r>
                              <m:r>
                                <a:rPr lang="en-US" sz="2400" i="1">
                                  <a:latin typeface="Cambria Math" panose="02040503050406030204" pitchFamily="18" charset="0"/>
                                </a:rPr>
                                <m:t>𝑙𝑎𝑏𝑒𝑙𝑠</m:t>
                              </m:r>
                            </m:e>
                          </m:d>
                          <m:r>
                            <m:rPr>
                              <m:aln/>
                            </m:rPr>
                            <a:rPr lang="en-US" sz="2400" i="1">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m:t>
                              </m:r>
                            </m:e>
                            <m:sub>
                              <m:r>
                                <m:rPr>
                                  <m:sty m:val="p"/>
                                </m:rPr>
                                <a:rPr lang="en-US" sz="240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2590800" y="2095966"/>
                <a:ext cx="5866350" cy="3024674"/>
              </a:xfrm>
              <a:prstGeom prst="rect">
                <a:avLst/>
              </a:prstGeom>
              <a:blipFill>
                <a:blip r:embed="rId3"/>
                <a:stretch>
                  <a:fillRect l="-1515" t="-41004" r="-1299" b="-60251"/>
                </a:stretch>
              </a:blipFill>
            </p:spPr>
            <p:txBody>
              <a:bodyPr/>
              <a:lstStyle/>
              <a:p>
                <a:r>
                  <a:rPr lang="en-US">
                    <a:noFill/>
                  </a:rPr>
                  <a:t> </a:t>
                </a:r>
              </a:p>
            </p:txBody>
          </p:sp>
        </mc:Fallback>
      </mc:AlternateContent>
    </p:spTree>
    <p:extLst>
      <p:ext uri="{BB962C8B-B14F-4D97-AF65-F5344CB8AC3E}">
        <p14:creationId xmlns:p14="http://schemas.microsoft.com/office/powerpoint/2010/main" val="3957906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3276601" y="2244954"/>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𝜃</m:t>
                          </m:r>
                        </m:e>
                      </m:acc>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argmin</m:t>
                              </m:r>
                            </m:e>
                            <m:lim>
                              <m:r>
                                <a:rPr lang="en-US" sz="2400" i="1">
                                  <a:latin typeface="Cambria Math" panose="02040503050406030204" pitchFamily="18" charset="0"/>
                                </a:rPr>
                                <m:t>𝜃</m:t>
                              </m:r>
                            </m:lim>
                          </m:limLow>
                        </m:fName>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𝑚</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r>
                                <a:rPr lang="en-US" sz="2400" i="1">
                                  <a:latin typeface="Cambria Math" panose="02040503050406030204" pitchFamily="18" charset="0"/>
                                </a:rPr>
                                <m:t>𝜃</m:t>
                              </m:r>
                              <m:r>
                                <a:rPr lang="en-US" sz="2400" i="1">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3276601" y="2244954"/>
                <a:ext cx="4507901" cy="1008225"/>
              </a:xfrm>
              <a:prstGeom prst="rect">
                <a:avLst/>
              </a:prstGeom>
              <a:blipFill>
                <a:blip r:embed="rId3"/>
                <a:stretch>
                  <a:fillRect l="-1127" t="-119753" r="-1972" b="-180247"/>
                </a:stretch>
              </a:blipFill>
            </p:spPr>
            <p:txBody>
              <a:bodyPr/>
              <a:lstStyle/>
              <a:p>
                <a:r>
                  <a:rPr lang="en-US">
                    <a:noFill/>
                  </a:rPr>
                  <a:t> </a:t>
                </a:r>
              </a:p>
            </p:txBody>
          </p:sp>
        </mc:Fallback>
      </mc:AlternateContent>
    </p:spTree>
    <p:extLst>
      <p:ext uri="{BB962C8B-B14F-4D97-AF65-F5344CB8AC3E}">
        <p14:creationId xmlns:p14="http://schemas.microsoft.com/office/powerpoint/2010/main" val="7134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2246684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2346960" y="1828801"/>
            <a:ext cx="7543800" cy="4215323"/>
          </a:xfrm>
        </p:spPr>
      </p:pic>
    </p:spTree>
    <p:extLst>
      <p:ext uri="{BB962C8B-B14F-4D97-AF65-F5344CB8AC3E}">
        <p14:creationId xmlns:p14="http://schemas.microsoft.com/office/powerpoint/2010/main" val="1291681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2989007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676401" y="2438401"/>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4219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4210320" y="1783080"/>
                <a:ext cx="3520440" cy="4743720"/>
              </a:xfrm>
              <a:prstGeom prst="rect">
                <a:avLst/>
              </a:prstGeom>
            </p:spPr>
          </p:pic>
        </mc:Fallback>
      </mc:AlternateContent>
    </p:spTree>
    <p:extLst>
      <p:ext uri="{BB962C8B-B14F-4D97-AF65-F5344CB8AC3E}">
        <p14:creationId xmlns:p14="http://schemas.microsoft.com/office/powerpoint/2010/main" val="42313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3065280" y="3352801"/>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3060000" y="2865240"/>
              <a:ext cx="6998400" cy="3045960"/>
            </p14:xfrm>
          </p:contentPart>
        </mc:Choice>
        <mc:Fallback xmlns="">
          <p:pic>
            <p:nvPicPr>
              <p:cNvPr id="4" name="Ink 3">
                <a:extLst>
                  <a:ext uri="{FF2B5EF4-FFF2-40B4-BE49-F238E27FC236}">
                    <a16:creationId xmlns:a16="http://schemas.microsoft.com/office/drawing/2014/main" id="{1CA376E2-1136-ED4B-AFB2-7D19E39FDBEB}"/>
                  </a:ext>
                </a:extLst>
              </p:cNvPr>
              <p:cNvPicPr/>
              <p:nvPr/>
            </p:nvPicPr>
            <p:blipFill>
              <a:blip r:embed="rId5"/>
              <a:stretch>
                <a:fillRect/>
              </a:stretch>
            </p:blipFill>
            <p:spPr>
              <a:xfrm>
                <a:off x="3050640" y="2855880"/>
                <a:ext cx="7017120" cy="3064680"/>
              </a:xfrm>
              <a:prstGeom prst="rect">
                <a:avLst/>
              </a:prstGeom>
            </p:spPr>
          </p:pic>
        </mc:Fallback>
      </mc:AlternateContent>
    </p:spTree>
    <p:extLst>
      <p:ext uri="{BB962C8B-B14F-4D97-AF65-F5344CB8AC3E}">
        <p14:creationId xmlns:p14="http://schemas.microsoft.com/office/powerpoint/2010/main" val="84760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Stochastic Gradient Descent</a:t>
            </a:r>
          </a:p>
        </p:txBody>
      </p:sp>
      <p:sp>
        <p:nvSpPr>
          <p:cNvPr id="5" name="Subtitle 4"/>
          <p:cNvSpPr>
            <a:spLocks noGrp="1"/>
          </p:cNvSpPr>
          <p:nvPr>
            <p:ph type="subTitle" idx="1"/>
          </p:nvPr>
        </p:nvSpPr>
        <p:spPr/>
        <p:txBody>
          <a:bodyPr/>
          <a:lstStyle/>
          <a:p>
            <a:r>
              <a:rPr lang="en-US" dirty="0" err="1"/>
              <a:t>Jurafsky</a:t>
            </a:r>
            <a:r>
              <a:rPr lang="en-US" dirty="0"/>
              <a:t> and Martin Chapter 5</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
        <p:nvSpPr>
          <p:cNvPr id="3" name="Google Shape;295;p20">
            <a:extLst>
              <a:ext uri="{FF2B5EF4-FFF2-40B4-BE49-F238E27FC236}">
                <a16:creationId xmlns:a16="http://schemas.microsoft.com/office/drawing/2014/main" id="{D00A1CE9-F5E8-5C5C-2958-27A4ED1ED14D}"/>
              </a:ext>
            </a:extLst>
          </p:cNvPr>
          <p:cNvSpPr/>
          <p:nvPr/>
        </p:nvSpPr>
        <p:spPr>
          <a:xfrm>
            <a:off x="6096000" y="1342605"/>
            <a:ext cx="3826812" cy="1483690"/>
          </a:xfrm>
          <a:prstGeom prst="wedgeRoundRectCallout">
            <a:avLst>
              <a:gd name="adj1" fmla="val 56910"/>
              <a:gd name="adj2" fmla="val 101002"/>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No lecture on Thursday.  I will be traveling for a grant kick-off meeting.</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298258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2346960" y="1828801"/>
            <a:ext cx="7543800" cy="4215323"/>
          </a:xfrm>
        </p:spPr>
      </p:pic>
    </p:spTree>
    <p:extLst>
      <p:ext uri="{BB962C8B-B14F-4D97-AF65-F5344CB8AC3E}">
        <p14:creationId xmlns:p14="http://schemas.microsoft.com/office/powerpoint/2010/main" val="168398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2819400" y="1757682"/>
            <a:ext cx="6428032" cy="4516995"/>
          </a:xfrm>
          <a:prstGeom prst="rect">
            <a:avLst/>
          </a:prstGeom>
        </p:spPr>
      </p:pic>
    </p:spTree>
    <p:extLst>
      <p:ext uri="{BB962C8B-B14F-4D97-AF65-F5344CB8AC3E}">
        <p14:creationId xmlns:p14="http://schemas.microsoft.com/office/powerpoint/2010/main" val="216184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244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2061332" y="1905000"/>
            <a:ext cx="7829428" cy="3008352"/>
          </a:xfrm>
          <a:prstGeom prst="rect">
            <a:avLst/>
          </a:prstGeom>
        </p:spPr>
      </p:pic>
      <p:pic>
        <p:nvPicPr>
          <p:cNvPr id="5" name="Picture 4"/>
          <p:cNvPicPr>
            <a:picLocks noChangeAspect="1"/>
          </p:cNvPicPr>
          <p:nvPr/>
        </p:nvPicPr>
        <p:blipFill>
          <a:blip r:embed="rId4"/>
          <a:stretch>
            <a:fillRect/>
          </a:stretch>
        </p:blipFill>
        <p:spPr>
          <a:xfrm>
            <a:off x="3581401" y="5562600"/>
            <a:ext cx="5406887" cy="914400"/>
          </a:xfrm>
          <a:prstGeom prst="rect">
            <a:avLst/>
          </a:prstGeom>
        </p:spPr>
      </p:pic>
      <p:sp>
        <p:nvSpPr>
          <p:cNvPr id="6" name="Rectangle 5"/>
          <p:cNvSpPr/>
          <p:nvPr/>
        </p:nvSpPr>
        <p:spPr>
          <a:xfrm>
            <a:off x="2209800" y="5080992"/>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2765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2755920" y="2527200"/>
                <a:ext cx="7438680" cy="3880440"/>
              </a:xfrm>
              <a:prstGeom prst="rect">
                <a:avLst/>
              </a:prstGeom>
            </p:spPr>
          </p:pic>
        </mc:Fallback>
      </mc:AlternateContent>
    </p:spTree>
    <p:extLst>
      <p:ext uri="{BB962C8B-B14F-4D97-AF65-F5344CB8AC3E}">
        <p14:creationId xmlns:p14="http://schemas.microsoft.com/office/powerpoint/2010/main" val="68401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723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759" y="286605"/>
            <a:ext cx="4572001" cy="1450757"/>
          </a:xfrm>
        </p:spPr>
        <p:txBody>
          <a:bodyPr/>
          <a:lstStyle/>
          <a:p>
            <a:r>
              <a:rPr lang="en-US" dirty="0"/>
              <a:t>Sentiment classifier</a:t>
            </a:r>
          </a:p>
        </p:txBody>
      </p:sp>
      <p:pic>
        <p:nvPicPr>
          <p:cNvPr id="5" name="Content Placeholder 4"/>
          <p:cNvPicPr>
            <a:picLocks noGrp="1" noChangeAspect="1"/>
          </p:cNvPicPr>
          <p:nvPr>
            <p:ph sz="half" idx="1"/>
          </p:nvPr>
        </p:nvPicPr>
        <p:blipFill>
          <a:blip r:embed="rId2"/>
          <a:stretch>
            <a:fillRect/>
          </a:stretch>
        </p:blipFill>
        <p:spPr>
          <a:xfrm>
            <a:off x="0" y="-50802"/>
            <a:ext cx="4663440" cy="6908802"/>
          </a:xfrm>
        </p:spPr>
      </p:pic>
      <p:sp>
        <p:nvSpPr>
          <p:cNvPr id="4" name="Content Placeholder 3"/>
          <p:cNvSpPr>
            <a:spLocks noGrp="1"/>
          </p:cNvSpPr>
          <p:nvPr>
            <p:ph sz="half" idx="2"/>
          </p:nvPr>
        </p:nvSpPr>
        <p:spPr>
          <a:xfrm>
            <a:off x="5318759" y="1845736"/>
            <a:ext cx="5866311" cy="4359121"/>
          </a:xfrm>
        </p:spPr>
        <p:txBody>
          <a:bodyPr>
            <a:normAutofit/>
          </a:bodyPr>
          <a:lstStyle/>
          <a:p>
            <a:r>
              <a:rPr lang="en-US" b="1" dirty="0"/>
              <a:t>Input:</a:t>
            </a:r>
            <a:r>
              <a:rPr lang="en-US" dirty="0"/>
              <a:t> "Spiraling away from narrative control as its first three episodes unreel, this series, about a post-apocalyptic future in which nearly everyone is blind, wastes the time of Jason </a:t>
            </a:r>
            <a:r>
              <a:rPr lang="en-US" dirty="0" err="1"/>
              <a:t>Momoa</a:t>
            </a:r>
            <a:r>
              <a:rPr lang="en-US" dirty="0"/>
              <a:t> and Alfre 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3096100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p:txBody>
      </p:sp>
      <p:pic>
        <p:nvPicPr>
          <p:cNvPr id="7" name="Picture 6">
            <a:extLst>
              <a:ext uri="{FF2B5EF4-FFF2-40B4-BE49-F238E27FC236}">
                <a16:creationId xmlns:a16="http://schemas.microsoft.com/office/drawing/2014/main" id="{C84F547A-7DE0-7CD7-EEEB-FDC84C750AB1}"/>
              </a:ext>
            </a:extLst>
          </p:cNvPr>
          <p:cNvPicPr>
            <a:picLocks noChangeAspect="1"/>
          </p:cNvPicPr>
          <p:nvPr/>
        </p:nvPicPr>
        <p:blipFill>
          <a:blip r:embed="rId3"/>
          <a:stretch>
            <a:fillRect/>
          </a:stretch>
        </p:blipFill>
        <p:spPr>
          <a:xfrm>
            <a:off x="3580590" y="4129088"/>
            <a:ext cx="4000327" cy="1263261"/>
          </a:xfrm>
          <a:prstGeom prst="rect">
            <a:avLst/>
          </a:prstGeom>
        </p:spPr>
      </p:pic>
      <p:pic>
        <p:nvPicPr>
          <p:cNvPr id="8" name="Picture 7">
            <a:extLst>
              <a:ext uri="{FF2B5EF4-FFF2-40B4-BE49-F238E27FC236}">
                <a16:creationId xmlns:a16="http://schemas.microsoft.com/office/drawing/2014/main" id="{6A20EE6D-59C6-3CF7-437E-36F4FDC23630}"/>
              </a:ext>
            </a:extLst>
          </p:cNvPr>
          <p:cNvPicPr>
            <a:picLocks noChangeAspect="1"/>
          </p:cNvPicPr>
          <p:nvPr/>
        </p:nvPicPr>
        <p:blipFill>
          <a:blip r:embed="rId4"/>
          <a:stretch>
            <a:fillRect/>
          </a:stretch>
        </p:blipFill>
        <p:spPr>
          <a:xfrm>
            <a:off x="1853300" y="2610127"/>
            <a:ext cx="7605026" cy="580747"/>
          </a:xfrm>
          <a:prstGeom prst="rect">
            <a:avLst/>
          </a:prstGeom>
        </p:spPr>
      </p:pic>
    </p:spTree>
    <p:extLst>
      <p:ext uri="{BB962C8B-B14F-4D97-AF65-F5344CB8AC3E}">
        <p14:creationId xmlns:p14="http://schemas.microsoft.com/office/powerpoint/2010/main" val="2861132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4267201" y="4931409"/>
            <a:ext cx="4150495"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BAC3BE-4AC8-4640-9240-A840642D1A16}"/>
                  </a:ext>
                </a:extLst>
              </p:cNvPr>
              <p:cNvSpPr txBox="1"/>
              <p:nvPr/>
            </p:nvSpPr>
            <p:spPr>
              <a:xfrm>
                <a:off x="2346961"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𝐶𝑜𝑠𝑡</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𝑏</m:t>
                          </m:r>
                        </m:e>
                      </m:d>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e>
                      </m:nary>
                      <m:r>
                        <a:rPr lang="en-US" sz="2000" i="1">
                          <a:latin typeface="Cambria Math" panose="02040503050406030204" pitchFamily="18" charset="0"/>
                        </a:rPr>
                        <m:t>)</m:t>
                      </m:r>
                    </m:oMath>
                  </m:oMathPara>
                </a14:m>
                <a:endParaRPr lang="en-US" sz="2000" dirty="0"/>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m:t>
                      </m:r>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xmlns="">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2346961" y="2494091"/>
                <a:ext cx="7603941" cy="1680588"/>
              </a:xfrm>
              <a:prstGeom prst="rect">
                <a:avLst/>
              </a:prstGeom>
              <a:blipFill>
                <a:blip r:embed="rId2"/>
                <a:stretch>
                  <a:fillRect l="-2667" t="-60150" b="-89474"/>
                </a:stretch>
              </a:blipFill>
            </p:spPr>
            <p:txBody>
              <a:bodyPr/>
              <a:lstStyle/>
              <a:p>
                <a:r>
                  <a:rPr lang="en-US">
                    <a:noFill/>
                  </a:rPr>
                  <a:t> </a:t>
                </a:r>
              </a:p>
            </p:txBody>
          </p:sp>
        </mc:Fallback>
      </mc:AlternateContent>
    </p:spTree>
    <p:extLst>
      <p:ext uri="{BB962C8B-B14F-4D97-AF65-F5344CB8AC3E}">
        <p14:creationId xmlns:p14="http://schemas.microsoft.com/office/powerpoint/2010/main" val="3828879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endParaRPr lang="en-US" dirty="0"/>
          </a:p>
          <a:p>
            <a:endParaRPr lang="en-US" dirty="0"/>
          </a:p>
          <a:p>
            <a:endParaRPr lang="en-US" dirty="0"/>
          </a:p>
          <a:p>
            <a:r>
              <a:rPr lang="en-US" dirty="0"/>
              <a:t>The gradient for multiple data points is the sum of the individual gradients: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85C44-5664-4E44-B9D3-1A8B2ECDAF72}"/>
                  </a:ext>
                </a:extLst>
              </p:cNvPr>
              <p:cNvSpPr txBox="1"/>
              <p:nvPr/>
            </p:nvSpPr>
            <p:spPr>
              <a:xfrm>
                <a:off x="2117347" y="2514601"/>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𝐶𝑜𝑠𝑡</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e>
                              </m:func>
                            </m:e>
                          </m:func>
                        </m:e>
                      </m:nary>
                    </m:oMath>
                  </m:oMathPara>
                </a14:m>
                <a:endParaRPr lang="en-US" dirty="0"/>
              </a:p>
            </p:txBody>
          </p:sp>
        </mc:Choice>
        <mc:Fallback xmlns="">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2117347" y="2514601"/>
                <a:ext cx="8003025" cy="756233"/>
              </a:xfrm>
              <a:prstGeom prst="rect">
                <a:avLst/>
              </a:prstGeom>
              <a:blipFill>
                <a:blip r:embed="rId3"/>
                <a:stretch>
                  <a:fillRect l="-158" t="-120000" r="-634"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0A2B4E-7418-4132-9C09-25EC0C820D92}"/>
                  </a:ext>
                </a:extLst>
              </p:cNvPr>
              <p:cNvSpPr txBox="1"/>
              <p:nvPr/>
            </p:nvSpPr>
            <p:spPr>
              <a:xfrm>
                <a:off x="3505200" y="4267201"/>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𝐶𝑜𝑠𝑡</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i="1">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e>
                      </m:nary>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m:oMathPara>
                </a14:m>
                <a:endParaRPr lang="en-US" dirty="0"/>
              </a:p>
            </p:txBody>
          </p:sp>
        </mc:Choice>
        <mc:Fallback xmlns="">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3505200" y="4267201"/>
                <a:ext cx="4432752" cy="756233"/>
              </a:xfrm>
              <a:prstGeom prst="rect">
                <a:avLst/>
              </a:prstGeom>
              <a:blipFill>
                <a:blip r:embed="rId4"/>
                <a:stretch>
                  <a:fillRect l="-860" t="-120000" r="-860" b="-180000"/>
                </a:stretch>
              </a:blipFill>
            </p:spPr>
            <p:txBody>
              <a:bodyPr/>
              <a:lstStyle/>
              <a:p>
                <a:r>
                  <a:rPr lang="en-US">
                    <a:noFill/>
                  </a:rPr>
                  <a:t> </a:t>
                </a:r>
              </a:p>
            </p:txBody>
          </p:sp>
        </mc:Fallback>
      </mc:AlternateContent>
    </p:spTree>
    <p:extLst>
      <p:ext uri="{BB962C8B-B14F-4D97-AF65-F5344CB8AC3E}">
        <p14:creationId xmlns:p14="http://schemas.microsoft.com/office/powerpoint/2010/main" val="2747904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741339" y="1137177"/>
            <a:ext cx="9629483" cy="503502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8093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8077440" y="1586160"/>
                <a:ext cx="73080" cy="86400"/>
              </a:xfrm>
              <a:prstGeom prst="rect">
                <a:avLst/>
              </a:prstGeom>
            </p:spPr>
          </p:pic>
        </mc:Fallback>
      </mc:AlternateContent>
    </p:spTree>
    <p:extLst>
      <p:ext uri="{BB962C8B-B14F-4D97-AF65-F5344CB8AC3E}">
        <p14:creationId xmlns:p14="http://schemas.microsoft.com/office/powerpoint/2010/main" val="1135813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negative lexicon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4114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sup>
                      </m:sSup>
                      <m:r>
                        <a:rPr lang="en-US" i="1">
                          <a:latin typeface="Cambria Math" panose="02040503050406030204" pitchFamily="18" charset="0"/>
                        </a:rPr>
                        <m:t>−</m:t>
                      </m:r>
                      <m:r>
                        <a:rPr lang="en-US" i="1">
                          <a:latin typeface="Cambria Math" panose="02040503050406030204" pitchFamily="18" charset="0"/>
                        </a:rPr>
                        <m:t>𝜂</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4114800" y="5869094"/>
                <a:ext cx="3385670" cy="317844"/>
              </a:xfrm>
              <a:prstGeom prst="rect">
                <a:avLst/>
              </a:prstGeom>
              <a:blipFill>
                <a:blip r:embed="rId3"/>
                <a:stretch>
                  <a:fillRect l="-1124" r="-2247" b="-23077"/>
                </a:stretch>
              </a:blipFill>
            </p:spPr>
            <p:txBody>
              <a:bodyPr/>
              <a:lstStyle/>
              <a:p>
                <a:r>
                  <a:rPr lang="en-US">
                    <a:noFill/>
                  </a:rPr>
                  <a:t> </a:t>
                </a:r>
              </a:p>
            </p:txBody>
          </p:sp>
        </mc:Fallback>
      </mc:AlternateContent>
    </p:spTree>
    <p:extLst>
      <p:ext uri="{BB962C8B-B14F-4D97-AF65-F5344CB8AC3E}">
        <p14:creationId xmlns:p14="http://schemas.microsoft.com/office/powerpoint/2010/main" val="2097001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61F753-19E0-47B7-BAEC-B7E34AF7B7DE}"/>
                  </a:ext>
                </a:extLst>
              </p:cNvPr>
              <p:cNvSpPr txBox="1"/>
              <p:nvPr/>
            </p:nvSpPr>
            <p:spPr>
              <a:xfrm>
                <a:off x="4005326" y="1975864"/>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𝑏</m:t>
                              </m:r>
                            </m:e>
                          </m:d>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𝑗</m:t>
                              </m:r>
                            </m:sub>
                          </m:sSub>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𝑠</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r>
                            <a:rPr lang="en-US" sz="2000" i="1">
                              <a:latin typeface="Cambria Math" panose="02040503050406030204" pitchFamily="18" charset="0"/>
                            </a:rPr>
                            <m:t>𝑦</m:t>
                          </m:r>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m:oMathPara>
                </a14:m>
                <a:endParaRPr lang="en-US" sz="2000" dirty="0"/>
              </a:p>
            </p:txBody>
          </p:sp>
        </mc:Choice>
        <mc:Fallback xmlns="">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4005326" y="1975864"/>
                <a:ext cx="3742819" cy="684098"/>
              </a:xfrm>
              <a:prstGeom prst="rect">
                <a:avLst/>
              </a:prstGeom>
              <a:blipFill>
                <a:blip r:embed="rId3"/>
                <a:stretch>
                  <a:fillRect l="-1014" r="-338"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2021166" y="4325815"/>
                <a:ext cx="8149667" cy="1383136"/>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i="1">
                                      <a:latin typeface="Cambria Math" panose="02040503050406030204" pitchFamily="18" charset="0"/>
                                    </a:rPr>
                                    <m:t>𝑏</m:t>
                                  </m:r>
                                </m:den>
                              </m:f>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−0.5</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−1.5</m:t>
                              </m:r>
                            </m:e>
                          </m:mr>
                          <m:mr>
                            <m:e>
                              <m:r>
                                <a:rPr lang="en-US" i="1">
                                  <a:latin typeface="Cambria Math" panose="02040503050406030204" pitchFamily="18" charset="0"/>
                                </a:rPr>
                                <m:t>−1.0</m:t>
                              </m:r>
                            </m:e>
                          </m:mr>
                          <m:mr>
                            <m:e>
                              <m:r>
                                <a:rPr lang="en-US" i="1">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2021166" y="4325815"/>
                <a:ext cx="8149667" cy="1383136"/>
              </a:xfrm>
              <a:prstGeom prst="rect">
                <a:avLst/>
              </a:prstGeom>
              <a:blipFill>
                <a:blip r:embed="rId4"/>
                <a:stretch>
                  <a:fillRect l="-935" b="-3636"/>
                </a:stretch>
              </a:blipFill>
            </p:spPr>
            <p:txBody>
              <a:bodyPr/>
              <a:lstStyle/>
              <a:p>
                <a:r>
                  <a:rPr lang="en-US">
                    <a:noFill/>
                  </a:rPr>
                  <a:t> </a:t>
                </a:r>
              </a:p>
            </p:txBody>
          </p:sp>
        </mc:Fallback>
      </mc:AlternateContent>
    </p:spTree>
    <p:extLst>
      <p:ext uri="{BB962C8B-B14F-4D97-AF65-F5344CB8AC3E}">
        <p14:creationId xmlns:p14="http://schemas.microsoft.com/office/powerpoint/2010/main" val="2649487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3464171" y="2444884"/>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𝜃</m:t>
                          </m:r>
                        </m:e>
                        <m:sup>
                          <m:r>
                            <a:rPr lang="en-US" sz="2400" i="1">
                              <a:latin typeface="Cambria Math" panose="02040503050406030204" pitchFamily="18" charset="0"/>
                            </a:rPr>
                            <m:t>1</m:t>
                          </m:r>
                        </m:sup>
                      </m:sSup>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𝑤</m:t>
                                    </m:r>
                                  </m:e>
                                  <m:sub>
                                    <m:r>
                                      <m:rPr>
                                        <m:brk m:alnAt="7"/>
                                      </m:rP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e>
                            </m:mr>
                            <m:mr>
                              <m:e>
                                <m:r>
                                  <a:rPr lang="en-US" sz="2400" i="1">
                                    <a:latin typeface="Cambria Math" panose="02040503050406030204" pitchFamily="18" charset="0"/>
                                  </a:rPr>
                                  <m:t>𝑏</m:t>
                                </m:r>
                              </m:e>
                            </m:mr>
                          </m:m>
                        </m:e>
                      </m:d>
                      <m:r>
                        <a:rPr lang="en-US" sz="2400" i="1">
                          <a:latin typeface="Cambria Math" panose="02040503050406030204" pitchFamily="18" charset="0"/>
                        </a:rPr>
                        <m:t>−</m:t>
                      </m:r>
                      <m:r>
                        <a:rPr lang="en-US" sz="2400" i="1">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−1.0</m:t>
                                </m:r>
                              </m:e>
                            </m:mr>
                            <m:mr>
                              <m:e>
                                <m:r>
                                  <a:rPr lang="en-US" sz="2400" i="1">
                                    <a:latin typeface="Cambria Math" panose="02040503050406030204" pitchFamily="18" charset="0"/>
                                  </a:rPr>
                                  <m:t>−0.5</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m:t>
                                </m:r>
                              </m:e>
                            </m:mr>
                            <m:mr>
                              <m:e>
                                <m:r>
                                  <a:rPr lang="en-US" sz="2400" i="1">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3464171" y="2444884"/>
                <a:ext cx="3912481" cy="984116"/>
              </a:xfrm>
              <a:prstGeom prst="rect">
                <a:avLst/>
              </a:prstGeom>
              <a:blipFill>
                <a:blip r:embed="rId3"/>
                <a:stretch>
                  <a:fillRect l="-1294" t="-1266" b="-10127"/>
                </a:stretch>
              </a:blipFill>
            </p:spPr>
            <p:txBody>
              <a:bodyPr/>
              <a:lstStyle/>
              <a:p>
                <a:r>
                  <a:rPr lang="en-US">
                    <a:noFill/>
                  </a:rPr>
                  <a:t> </a:t>
                </a:r>
              </a:p>
            </p:txBody>
          </p:sp>
        </mc:Fallback>
      </mc:AlternateContent>
    </p:spTree>
    <p:extLst>
      <p:ext uri="{BB962C8B-B14F-4D97-AF65-F5344CB8AC3E}">
        <p14:creationId xmlns:p14="http://schemas.microsoft.com/office/powerpoint/2010/main" val="2554660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2336022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3739646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3767821" y="3745465"/>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e>
                          </m:nary>
                        </m:den>
                      </m:f>
                      <m:r>
                        <a:rPr lang="en-US" sz="2000" i="1">
                          <a:latin typeface="Cambria Math" panose="02040503050406030204" pitchFamily="18" charset="0"/>
                        </a:rPr>
                        <m:t> 1≤</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3767821" y="3745465"/>
                <a:ext cx="3779304" cy="1031693"/>
              </a:xfrm>
              <a:prstGeom prst="rect">
                <a:avLst/>
              </a:prstGeom>
              <a:blipFill>
                <a:blip r:embed="rId3"/>
                <a:stretch>
                  <a:fillRect l="-669" t="-14458" r="-334" b="-38554"/>
                </a:stretch>
              </a:blipFill>
            </p:spPr>
            <p:txBody>
              <a:bodyPr/>
              <a:lstStyle/>
              <a:p>
                <a:r>
                  <a:rPr lang="en-US">
                    <a:noFill/>
                  </a:rPr>
                  <a:t> </a:t>
                </a:r>
              </a:p>
            </p:txBody>
          </p:sp>
        </mc:Fallback>
      </mc:AlternateContent>
    </p:spTree>
    <p:extLst>
      <p:ext uri="{BB962C8B-B14F-4D97-AF65-F5344CB8AC3E}">
        <p14:creationId xmlns:p14="http://schemas.microsoft.com/office/powerpoint/2010/main" val="2012453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a:p>
                <a:r>
                  <a:rPr lang="en-US" sz="2400" dirty="0"/>
                  <a:t>We can also write this as a dot product:</a:t>
                </a: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𝑤</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𝑏</m:t>
                      </m:r>
                    </m:oMath>
                  </m:oMathPara>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44" t="-1852" b="-794"/>
                </a:stretch>
              </a:blipFill>
            </p:spPr>
            <p:txBody>
              <a:bodyPr/>
              <a:lstStyle/>
              <a:p>
                <a:r>
                  <a:rPr lang="en-US">
                    <a:noFill/>
                  </a:rPr>
                  <a:t> </a:t>
                </a:r>
              </a:p>
            </p:txBody>
          </p:sp>
        </mc:Fallback>
      </mc:AlternateContent>
    </p:spTree>
    <p:extLst>
      <p:ext uri="{BB962C8B-B14F-4D97-AF65-F5344CB8AC3E}">
        <p14:creationId xmlns:p14="http://schemas.microsoft.com/office/powerpoint/2010/main" val="858597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2860431" y="216877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r>
                            <a:rPr lang="en-US" sz="2000" i="1">
                              <a:latin typeface="Cambria Math" panose="02040503050406030204" pitchFamily="18" charset="0"/>
                            </a:rPr>
                            <m:t>𝑧</m:t>
                          </m:r>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2860431" y="2168770"/>
                <a:ext cx="4991944" cy="680507"/>
              </a:xfrm>
              <a:prstGeom prst="rect">
                <a:avLst/>
              </a:prstGeom>
              <a:blipFill>
                <a:blip r:embed="rId3"/>
                <a:stretch>
                  <a:fillRect l="-761" t="-21818" r="-1269" b="-110909"/>
                </a:stretch>
              </a:blipFill>
            </p:spPr>
            <p:txBody>
              <a:bodyPr/>
              <a:lstStyle/>
              <a:p>
                <a:r>
                  <a:rPr lang="en-US">
                    <a:noFill/>
                  </a:rPr>
                  <a:t> </a:t>
                </a:r>
              </a:p>
            </p:txBody>
          </p:sp>
        </mc:Fallback>
      </mc:AlternateContent>
    </p:spTree>
    <p:extLst>
      <p:ext uri="{BB962C8B-B14F-4D97-AF65-F5344CB8AC3E}">
        <p14:creationId xmlns:p14="http://schemas.microsoft.com/office/powerpoint/2010/main" val="4017787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Neural Networks</a:t>
            </a:r>
          </a:p>
        </p:txBody>
      </p:sp>
      <p:sp>
        <p:nvSpPr>
          <p:cNvPr id="5" name="Subtitle 4"/>
          <p:cNvSpPr>
            <a:spLocks noGrp="1"/>
          </p:cNvSpPr>
          <p:nvPr>
            <p:ph type="subTitle" idx="1"/>
          </p:nvPr>
        </p:nvSpPr>
        <p:spPr/>
        <p:txBody>
          <a:bodyPr/>
          <a:lstStyle/>
          <a:p>
            <a:r>
              <a:rPr lang="en-US" dirty="0" err="1"/>
              <a:t>Jurafsky</a:t>
            </a:r>
            <a:r>
              <a:rPr lang="en-US" dirty="0"/>
              <a:t> and Martin Chapter 7</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68653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a:t>Review: Perceptron</a:t>
            </a:r>
          </a:p>
        </p:txBody>
      </p:sp>
      <p:sp>
        <p:nvSpPr>
          <p:cNvPr id="3" name="Content Placeholder 2"/>
          <p:cNvSpPr>
            <a:spLocks noGrp="1"/>
          </p:cNvSpPr>
          <p:nvPr>
            <p:ph idx="4294967295"/>
          </p:nvPr>
        </p:nvSpPr>
        <p:spPr>
          <a:xfrm>
            <a:off x="0" y="1347788"/>
            <a:ext cx="10515600" cy="4794250"/>
          </a:xfrm>
        </p:spPr>
        <p:txBody>
          <a:bodyPr/>
          <a:lstStyle/>
          <a:p>
            <a:r>
              <a:rPr lang="en-US" err="1"/>
              <a:t>Perceptrons</a:t>
            </a:r>
            <a:r>
              <a:rPr lang="en-US"/>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1752600" y="4343401"/>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2346959" y="2768177"/>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4686" y="2209800"/>
            <a:ext cx="4696810" cy="6858000"/>
          </a:xfrm>
          <a:prstGeom prst="rect">
            <a:avLst/>
          </a:prstGeom>
        </p:spPr>
      </p:pic>
    </p:spTree>
    <p:extLst>
      <p:ext uri="{BB962C8B-B14F-4D97-AF65-F5344CB8AC3E}">
        <p14:creationId xmlns:p14="http://schemas.microsoft.com/office/powerpoint/2010/main" val="69586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sp>
        <p:nvSpPr>
          <p:cNvPr id="3" name="Content Placeholder 2"/>
          <p:cNvSpPr>
            <a:spLocks noGrp="1"/>
          </p:cNvSpPr>
          <p:nvPr>
            <p:ph idx="1"/>
          </p:nvPr>
        </p:nvSpPr>
        <p:spPr/>
        <p:txBody>
          <a:bodyPr/>
          <a:lstStyle/>
          <a:p>
            <a:r>
              <a:rPr lang="en-US"/>
              <a:t>The building block of a neural network is a single computational unit. A unit takes a set of real valued numbers as input, performs some computation.</a:t>
            </a:r>
          </a:p>
          <a:p>
            <a:endParaRPr lang="en-US"/>
          </a:p>
        </p:txBody>
      </p:sp>
      <p:pic>
        <p:nvPicPr>
          <p:cNvPr id="4" name="Picture 3"/>
          <p:cNvPicPr>
            <a:picLocks noChangeAspect="1"/>
          </p:cNvPicPr>
          <p:nvPr/>
        </p:nvPicPr>
        <p:blipFill>
          <a:blip r:embed="rId2"/>
          <a:stretch>
            <a:fillRect/>
          </a:stretch>
        </p:blipFill>
        <p:spPr>
          <a:xfrm>
            <a:off x="3886200" y="2438401"/>
            <a:ext cx="4146550" cy="3701283"/>
          </a:xfrm>
          <a:prstGeom prst="rect">
            <a:avLst/>
          </a:prstGeom>
        </p:spPr>
      </p:pic>
    </p:spTree>
    <p:extLst>
      <p:ext uri="{BB962C8B-B14F-4D97-AF65-F5344CB8AC3E}">
        <p14:creationId xmlns:p14="http://schemas.microsoft.com/office/powerpoint/2010/main" val="3060677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 A brain-inspired metaphor</a:t>
            </a:r>
          </a:p>
        </p:txBody>
      </p:sp>
      <p:pic>
        <p:nvPicPr>
          <p:cNvPr id="6" name="Picture 5"/>
          <p:cNvPicPr>
            <a:picLocks noChangeAspect="1"/>
          </p:cNvPicPr>
          <p:nvPr/>
        </p:nvPicPr>
        <p:blipFill>
          <a:blip r:embed="rId2"/>
          <a:stretch>
            <a:fillRect/>
          </a:stretch>
        </p:blipFill>
        <p:spPr>
          <a:xfrm>
            <a:off x="1718928" y="1905000"/>
            <a:ext cx="8799865" cy="4559300"/>
          </a:xfrm>
          <a:prstGeom prst="rect">
            <a:avLst/>
          </a:prstGeom>
        </p:spPr>
      </p:pic>
    </p:spTree>
    <p:extLst>
      <p:ext uri="{BB962C8B-B14F-4D97-AF65-F5344CB8AC3E}">
        <p14:creationId xmlns:p14="http://schemas.microsoft.com/office/powerpoint/2010/main" val="1325980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single neuron</a:t>
            </a:r>
          </a:p>
        </p:txBody>
      </p:sp>
      <p:pic>
        <p:nvPicPr>
          <p:cNvPr id="3" name="Picture 2"/>
          <p:cNvPicPr>
            <a:picLocks noChangeAspect="1"/>
          </p:cNvPicPr>
          <p:nvPr/>
        </p:nvPicPr>
        <p:blipFill>
          <a:blip r:embed="rId3"/>
          <a:stretch>
            <a:fillRect/>
          </a:stretch>
        </p:blipFill>
        <p:spPr>
          <a:xfrm>
            <a:off x="2743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7239000" y="1524000"/>
            <a:ext cx="2374900" cy="4382412"/>
          </a:xfrm>
          <a:prstGeom prst="rect">
            <a:avLst/>
          </a:prstGeom>
        </p:spPr>
      </p:pic>
    </p:spTree>
    <p:extLst>
      <p:ext uri="{BB962C8B-B14F-4D97-AF65-F5344CB8AC3E}">
        <p14:creationId xmlns:p14="http://schemas.microsoft.com/office/powerpoint/2010/main" val="1248839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pic>
        <p:nvPicPr>
          <p:cNvPr id="6" name="Picture 5"/>
          <p:cNvPicPr>
            <a:picLocks noChangeAspect="1"/>
          </p:cNvPicPr>
          <p:nvPr/>
        </p:nvPicPr>
        <p:blipFill>
          <a:blip r:embed="rId3"/>
          <a:stretch>
            <a:fillRect/>
          </a:stretch>
        </p:blipFill>
        <p:spPr>
          <a:xfrm>
            <a:off x="2133600" y="2324100"/>
            <a:ext cx="3713554" cy="3962400"/>
          </a:xfrm>
          <a:prstGeom prst="rect">
            <a:avLst/>
          </a:prstGeom>
        </p:spPr>
      </p:pic>
      <p:pic>
        <p:nvPicPr>
          <p:cNvPr id="7" name="Picture 6"/>
          <p:cNvPicPr>
            <a:picLocks noChangeAspect="1"/>
          </p:cNvPicPr>
          <p:nvPr/>
        </p:nvPicPr>
        <p:blipFill>
          <a:blip r:embed="rId4"/>
          <a:stretch>
            <a:fillRect/>
          </a:stretch>
        </p:blipFill>
        <p:spPr>
          <a:xfrm>
            <a:off x="5963864" y="2895600"/>
            <a:ext cx="4704136" cy="2712764"/>
          </a:xfrm>
          <a:prstGeom prst="rect">
            <a:avLst/>
          </a:prstGeom>
        </p:spPr>
      </p:pic>
    </p:spTree>
    <p:extLst>
      <p:ext uri="{BB962C8B-B14F-4D97-AF65-F5344CB8AC3E}">
        <p14:creationId xmlns:p14="http://schemas.microsoft.com/office/powerpoint/2010/main" val="8396587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 -&gt;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the Perceptron, logistic regression uses a vector of </a:t>
                </a:r>
                <a:r>
                  <a:rPr lang="en-US" b="1" dirty="0"/>
                  <a:t>weights</a:t>
                </a:r>
                <a:r>
                  <a:rPr lang="en-US" dirty="0"/>
                  <a:t> and a </a:t>
                </a:r>
                <a:r>
                  <a:rPr lang="en-US" b="1" dirty="0"/>
                  <a:t>bias term</a:t>
                </a:r>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e>
                      </m:nary>
                    </m:oMath>
                  </m:oMathPara>
                </a14:m>
                <a:endParaRPr lang="en-US" dirty="0"/>
              </a:p>
              <a:p>
                <a:r>
                  <a:rPr lang="en-US" dirty="0"/>
                  <a:t>This can also be written as a dot product:</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oMath>
                  </m:oMathPara>
                </a14:m>
                <a:endParaRPr lang="en-US" dirty="0"/>
              </a:p>
              <a:p>
                <a:r>
                  <a:rPr lang="en-US" dirty="0"/>
                  <a:t>Instead of outputting z directly, logistic regression transforms it with the sigmoid function </a:t>
                </a:r>
                <a:r>
                  <a:rPr lang="el-GR" dirty="0"/>
                  <a:t>σ(</a:t>
                </a:r>
                <a:r>
                  <a:rPr lang="en-US" dirty="0"/>
                  <a:t>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725"/>
                </a:stretch>
              </a:blipFill>
            </p:spPr>
            <p:txBody>
              <a:bodyPr/>
              <a:lstStyle/>
              <a:p>
                <a:r>
                  <a:rPr lang="en-US">
                    <a:noFill/>
                  </a:rPr>
                  <a:t> </a:t>
                </a:r>
              </a:p>
            </p:txBody>
          </p:sp>
        </mc:Fallback>
      </mc:AlternateContent>
    </p:spTree>
    <p:extLst>
      <p:ext uri="{BB962C8B-B14F-4D97-AF65-F5344CB8AC3E}">
        <p14:creationId xmlns:p14="http://schemas.microsoft.com/office/powerpoint/2010/main" val="39509387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Perceptron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1769" y="1905001"/>
            <a:ext cx="5368465" cy="354687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174" y="1985141"/>
            <a:ext cx="1485900" cy="405634"/>
          </a:xfrm>
          <a:prstGeom prst="rect">
            <a:avLst/>
          </a:prstGeom>
        </p:spPr>
      </p:pic>
      <p:pic>
        <p:nvPicPr>
          <p:cNvPr id="6" name="Content Placeholder 3"/>
          <p:cNvPicPr>
            <a:picLocks noChangeAspect="1"/>
          </p:cNvPicPr>
          <p:nvPr/>
        </p:nvPicPr>
        <p:blipFill>
          <a:blip r:embed="rId4"/>
          <a:stretch>
            <a:fillRect/>
          </a:stretch>
        </p:blipFill>
        <p:spPr bwMode="auto">
          <a:xfrm>
            <a:off x="6792156" y="2929276"/>
            <a:ext cx="3827391" cy="940561"/>
          </a:xfrm>
          <a:prstGeom prst="rect">
            <a:avLst/>
          </a:prstGeom>
          <a:noFill/>
          <a:ln w="9525">
            <a:noFill/>
            <a:miter lim="800000"/>
            <a:headEnd/>
            <a:tailEnd/>
          </a:ln>
        </p:spPr>
      </p:pic>
    </p:spTree>
    <p:extLst>
      <p:ext uri="{BB962C8B-B14F-4D97-AF65-F5344CB8AC3E}">
        <p14:creationId xmlns:p14="http://schemas.microsoft.com/office/powerpoint/2010/main" val="39911116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neurons</a:t>
            </a:r>
          </a:p>
        </p:txBody>
      </p:sp>
      <p:sp>
        <p:nvSpPr>
          <p:cNvPr id="3" name="Content Placeholder 2"/>
          <p:cNvSpPr>
            <a:spLocks noGrp="1"/>
          </p:cNvSpPr>
          <p:nvPr>
            <p:ph idx="1"/>
          </p:nvPr>
        </p:nvSpPr>
        <p:spPr/>
        <p:txBody>
          <a:bodyPr/>
          <a:lstStyle/>
          <a:p>
            <a:r>
              <a:rPr lang="en-US"/>
              <a:t>Problem: a small change in the weights or bias of any single perceptron in the network can causes the output to completely flip from 0 to 1.</a:t>
            </a:r>
          </a:p>
          <a:p>
            <a:r>
              <a:rPr lang="en-US"/>
              <a:t>Solution: sigmoid neuron</a:t>
            </a:r>
          </a:p>
        </p:txBody>
      </p:sp>
      <p:pic>
        <p:nvPicPr>
          <p:cNvPr id="5" name="Picture 4"/>
          <p:cNvPicPr>
            <a:picLocks noChangeAspect="1"/>
          </p:cNvPicPr>
          <p:nvPr/>
        </p:nvPicPr>
        <p:blipFill>
          <a:blip r:embed="rId3"/>
          <a:stretch>
            <a:fillRect/>
          </a:stretch>
        </p:blipFill>
        <p:spPr>
          <a:xfrm>
            <a:off x="2609850" y="3943350"/>
            <a:ext cx="2667000" cy="1314450"/>
          </a:xfrm>
          <a:prstGeom prst="rect">
            <a:avLst/>
          </a:prstGeom>
        </p:spPr>
      </p:pic>
      <p:sp>
        <p:nvSpPr>
          <p:cNvPr id="6" name="TextBox 5"/>
          <p:cNvSpPr txBox="1"/>
          <p:nvPr/>
        </p:nvSpPr>
        <p:spPr>
          <a:xfrm>
            <a:off x="3238500" y="4926014"/>
            <a:ext cx="1657350" cy="715581"/>
          </a:xfrm>
          <a:prstGeom prst="rect">
            <a:avLst/>
          </a:prstGeom>
          <a:noFill/>
        </p:spPr>
        <p:txBody>
          <a:bodyPr wrap="square" rtlCol="0">
            <a:spAutoFit/>
          </a:bodyPr>
          <a:lstStyle/>
          <a:p>
            <a:r>
              <a:rPr lang="en-US" sz="1350"/>
              <a:t>Same weights and bias as perceptron</a:t>
            </a:r>
          </a:p>
        </p:txBody>
      </p:sp>
      <p:sp>
        <p:nvSpPr>
          <p:cNvPr id="7" name="TextBox 6"/>
          <p:cNvSpPr txBox="1"/>
          <p:nvPr/>
        </p:nvSpPr>
        <p:spPr>
          <a:xfrm>
            <a:off x="1809750" y="5398996"/>
            <a:ext cx="1600200" cy="507831"/>
          </a:xfrm>
          <a:prstGeom prst="rect">
            <a:avLst/>
          </a:prstGeom>
          <a:noFill/>
        </p:spPr>
        <p:txBody>
          <a:bodyPr wrap="square" rtlCol="0">
            <a:spAutoFit/>
          </a:bodyPr>
          <a:lstStyle/>
          <a:p>
            <a:r>
              <a:rPr lang="en-US" sz="1350"/>
              <a:t>Inputs: any real-valued number</a:t>
            </a:r>
          </a:p>
        </p:txBody>
      </p:sp>
      <p:sp>
        <p:nvSpPr>
          <p:cNvPr id="8" name="TextBox 7"/>
          <p:cNvSpPr txBox="1"/>
          <p:nvPr/>
        </p:nvSpPr>
        <p:spPr>
          <a:xfrm>
            <a:off x="5052732" y="4683639"/>
            <a:ext cx="1657350" cy="507831"/>
          </a:xfrm>
          <a:prstGeom prst="rect">
            <a:avLst/>
          </a:prstGeom>
          <a:noFill/>
        </p:spPr>
        <p:txBody>
          <a:bodyPr wrap="square" rtlCol="0">
            <a:spAutoFit/>
          </a:bodyPr>
          <a:lstStyle/>
          <a:p>
            <a:r>
              <a:rPr lang="en-US" sz="1350"/>
              <a:t>Output is no longer just 1 or 0.</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0050" y="4251764"/>
            <a:ext cx="1371600" cy="3925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1" y="4926011"/>
            <a:ext cx="1971675" cy="788670"/>
          </a:xfrm>
          <a:prstGeom prst="rect">
            <a:avLst/>
          </a:prstGeom>
        </p:spPr>
      </p:pic>
      <p:sp>
        <p:nvSpPr>
          <p:cNvPr id="11" name="Rectangle 10"/>
          <p:cNvSpPr/>
          <p:nvPr/>
        </p:nvSpPr>
        <p:spPr>
          <a:xfrm>
            <a:off x="7181851" y="4309537"/>
            <a:ext cx="872355" cy="300082"/>
          </a:xfrm>
          <a:prstGeom prst="rect">
            <a:avLst/>
          </a:prstGeom>
        </p:spPr>
        <p:txBody>
          <a:bodyPr wrap="none">
            <a:spAutoFit/>
          </a:bodyPr>
          <a:lstStyle/>
          <a:p>
            <a:r>
              <a:rPr lang="en-US" sz="1350"/>
              <a:t>output =</a:t>
            </a:r>
          </a:p>
        </p:txBody>
      </p:sp>
      <p:sp>
        <p:nvSpPr>
          <p:cNvPr id="12" name="Rectangle 11"/>
          <p:cNvSpPr/>
          <p:nvPr/>
        </p:nvSpPr>
        <p:spPr>
          <a:xfrm>
            <a:off x="7308477" y="4868316"/>
            <a:ext cx="1588897" cy="300082"/>
          </a:xfrm>
          <a:prstGeom prst="rect">
            <a:avLst/>
          </a:prstGeom>
        </p:spPr>
        <p:txBody>
          <a:bodyPr wrap="none">
            <a:spAutoFit/>
          </a:bodyPr>
          <a:lstStyle/>
          <a:p>
            <a:r>
              <a:rPr lang="en-US" sz="1350"/>
              <a:t>Sigmoid function:</a:t>
            </a:r>
          </a:p>
        </p:txBody>
      </p:sp>
      <p:pic>
        <p:nvPicPr>
          <p:cNvPr id="13" name="Content Placeholder 3"/>
          <p:cNvPicPr>
            <a:picLocks noChangeAspect="1"/>
          </p:cNvPicPr>
          <p:nvPr/>
        </p:nvPicPr>
        <p:blipFill>
          <a:blip r:embed="rId6"/>
          <a:stretch>
            <a:fillRect/>
          </a:stretch>
        </p:blipFill>
        <p:spPr bwMode="auto">
          <a:xfrm>
            <a:off x="6792156" y="2929276"/>
            <a:ext cx="3827391" cy="940561"/>
          </a:xfrm>
          <a:prstGeom prst="rect">
            <a:avLst/>
          </a:prstGeom>
          <a:noFill/>
          <a:ln w="9525">
            <a:noFill/>
            <a:miter lim="800000"/>
            <a:headEnd/>
            <a:tailEnd/>
          </a:ln>
        </p:spPr>
      </p:pic>
      <p:sp>
        <p:nvSpPr>
          <p:cNvPr id="14" name="Rectangle 13"/>
          <p:cNvSpPr/>
          <p:nvPr/>
        </p:nvSpPr>
        <p:spPr>
          <a:xfrm>
            <a:off x="6710083" y="2979848"/>
            <a:ext cx="1083951" cy="300082"/>
          </a:xfrm>
          <a:prstGeom prst="rect">
            <a:avLst/>
          </a:prstGeom>
        </p:spPr>
        <p:txBody>
          <a:bodyPr wrap="none">
            <a:spAutoFit/>
          </a:bodyPr>
          <a:lstStyle/>
          <a:p>
            <a:r>
              <a:rPr lang="en-US" sz="1350"/>
              <a:t>Perceptron</a:t>
            </a:r>
          </a:p>
        </p:txBody>
      </p:sp>
      <p:sp>
        <p:nvSpPr>
          <p:cNvPr id="15" name="Rectangle 14"/>
          <p:cNvSpPr/>
          <p:nvPr/>
        </p:nvSpPr>
        <p:spPr>
          <a:xfrm>
            <a:off x="6645646" y="4092076"/>
            <a:ext cx="1465466" cy="300082"/>
          </a:xfrm>
          <a:prstGeom prst="rect">
            <a:avLst/>
          </a:prstGeom>
        </p:spPr>
        <p:txBody>
          <a:bodyPr wrap="none">
            <a:spAutoFit/>
          </a:bodyPr>
          <a:lstStyle/>
          <a:p>
            <a:r>
              <a:rPr lang="en-US" sz="1350"/>
              <a:t>Sigmoid neuron</a:t>
            </a:r>
          </a:p>
        </p:txBody>
      </p:sp>
    </p:spTree>
    <p:extLst>
      <p:ext uri="{BB962C8B-B14F-4D97-AF65-F5344CB8AC3E}">
        <p14:creationId xmlns:p14="http://schemas.microsoft.com/office/powerpoint/2010/main" val="1642006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6" name="Picture 5"/>
          <p:cNvPicPr>
            <a:picLocks noChangeAspect="1"/>
          </p:cNvPicPr>
          <p:nvPr/>
        </p:nvPicPr>
        <p:blipFill>
          <a:blip r:embed="rId3"/>
          <a:stretch>
            <a:fillRect/>
          </a:stretch>
        </p:blipFill>
        <p:spPr>
          <a:xfrm>
            <a:off x="5029200" y="3352800"/>
            <a:ext cx="228600" cy="228600"/>
          </a:xfrm>
          <a:prstGeom prst="rect">
            <a:avLst/>
          </a:prstGeom>
        </p:spPr>
      </p:pic>
      <p:pic>
        <p:nvPicPr>
          <p:cNvPr id="7" name="Content Placeholder 6">
            <a:extLst>
              <a:ext uri="{FF2B5EF4-FFF2-40B4-BE49-F238E27FC236}">
                <a16:creationId xmlns:a16="http://schemas.microsoft.com/office/drawing/2014/main" id="{899DBBA9-B1F2-41FF-916F-089F571876F7}"/>
              </a:ext>
            </a:extLst>
          </p:cNvPr>
          <p:cNvPicPr>
            <a:picLocks noGrp="1" noChangeAspect="1"/>
          </p:cNvPicPr>
          <p:nvPr>
            <p:ph idx="1"/>
          </p:nvPr>
        </p:nvPicPr>
        <p:blipFill>
          <a:blip r:embed="rId4"/>
          <a:stretch>
            <a:fillRect/>
          </a:stretch>
        </p:blipFill>
        <p:spPr>
          <a:xfrm>
            <a:off x="1781175" y="2209801"/>
            <a:ext cx="8629650" cy="4046745"/>
          </a:xfrm>
          <a:prstGeom prst="rect">
            <a:avLst/>
          </a:prstGeom>
        </p:spPr>
      </p:pic>
    </p:spTree>
    <p:extLst>
      <p:ext uri="{BB962C8B-B14F-4D97-AF65-F5344CB8AC3E}">
        <p14:creationId xmlns:p14="http://schemas.microsoft.com/office/powerpoint/2010/main" val="2397426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Sigmoid neuron</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22876" y="1905001"/>
            <a:ext cx="5546251" cy="354687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151" y="5212080"/>
            <a:ext cx="1971675" cy="7886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6900" y="5537835"/>
            <a:ext cx="4343400" cy="24489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7500" y="3086100"/>
            <a:ext cx="4000500" cy="2871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1174" y="1985141"/>
            <a:ext cx="1485900" cy="405634"/>
          </a:xfrm>
          <a:prstGeom prst="rect">
            <a:avLst/>
          </a:prstGeom>
        </p:spPr>
      </p:pic>
    </p:spTree>
    <p:extLst>
      <p:ext uri="{BB962C8B-B14F-4D97-AF65-F5344CB8AC3E}">
        <p14:creationId xmlns:p14="http://schemas.microsoft.com/office/powerpoint/2010/main" val="37304372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Smoothness is crucial</a:t>
            </a:r>
          </a:p>
        </p:txBody>
      </p:sp>
      <p:sp>
        <p:nvSpPr>
          <p:cNvPr id="3" name="Content Placeholder 2"/>
          <p:cNvSpPr>
            <a:spLocks noGrp="1"/>
          </p:cNvSpPr>
          <p:nvPr>
            <p:ph idx="1"/>
          </p:nvPr>
        </p:nvSpPr>
        <p:spPr/>
        <p:txBody>
          <a:bodyPr/>
          <a:lstStyle/>
          <a:p>
            <a:r>
              <a:rPr lang="en-US"/>
              <a:t>Smoothness of </a:t>
            </a:r>
            <a:r>
              <a:rPr lang="en-US" err="1"/>
              <a:t>σ</a:t>
            </a:r>
            <a:r>
              <a:rPr lang="en-US"/>
              <a:t> means that small changes in the weights </a:t>
            </a:r>
            <a:r>
              <a:rPr lang="en-US" i="1" err="1"/>
              <a:t>w</a:t>
            </a:r>
            <a:r>
              <a:rPr lang="en-US" i="1" baseline="-25000" err="1"/>
              <a:t>j</a:t>
            </a:r>
            <a:r>
              <a:rPr lang="en-US"/>
              <a:t> and in the bias </a:t>
            </a:r>
            <a:r>
              <a:rPr lang="en-US" i="1"/>
              <a:t>b</a:t>
            </a:r>
            <a:r>
              <a:rPr lang="en-US"/>
              <a:t> will produce a small change the output from the neuron</a:t>
            </a:r>
          </a:p>
          <a:p>
            <a:endParaRPr lang="en-US"/>
          </a:p>
          <a:p>
            <a:endParaRPr lang="en-US"/>
          </a:p>
          <a:p>
            <a:endParaRPr lang="en-US"/>
          </a:p>
          <a:p>
            <a:r>
              <a:rPr lang="en-US" err="1"/>
              <a:t>Δoutput</a:t>
            </a:r>
            <a:r>
              <a:rPr lang="en-US"/>
              <a:t> is a </a:t>
            </a:r>
            <a:r>
              <a:rPr lang="en-US" i="1"/>
              <a:t>linear function </a:t>
            </a:r>
            <a:r>
              <a:rPr lang="en-US"/>
              <a:t>of the changes </a:t>
            </a:r>
            <a:r>
              <a:rPr lang="en-US" err="1"/>
              <a:t>Δwj</a:t>
            </a:r>
            <a:r>
              <a:rPr lang="en-US"/>
              <a:t> and </a:t>
            </a:r>
            <a:r>
              <a:rPr lang="en-US" err="1"/>
              <a:t>Δb</a:t>
            </a:r>
            <a:endParaRPr lang="en-US"/>
          </a:p>
          <a:p>
            <a:r>
              <a:rPr lang="en-US"/>
              <a:t>This makes 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718" y="2071418"/>
            <a:ext cx="5543550" cy="1036850"/>
          </a:xfrm>
          <a:prstGeom prst="rect">
            <a:avLst/>
          </a:prstGeom>
        </p:spPr>
      </p:pic>
    </p:spTree>
    <p:extLst>
      <p:ext uri="{BB962C8B-B14F-4D97-AF65-F5344CB8AC3E}">
        <p14:creationId xmlns:p14="http://schemas.microsoft.com/office/powerpoint/2010/main" val="12783875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5876736" y="3866504"/>
            <a:ext cx="4354607" cy="2209800"/>
          </a:xfrm>
          <a:prstGeom prst="rect">
            <a:avLst/>
          </a:prstGeom>
        </p:spPr>
      </p:pic>
      <p:sp>
        <p:nvSpPr>
          <p:cNvPr id="5" name="Rectangle 4"/>
          <p:cNvSpPr/>
          <p:nvPr/>
        </p:nvSpPr>
        <p:spPr>
          <a:xfrm>
            <a:off x="7924800" y="6076304"/>
            <a:ext cx="2494594"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10183087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1658816" y="1412631"/>
            <a:ext cx="4354607" cy="2209800"/>
          </a:xfrm>
          <a:prstGeom prst="rect">
            <a:avLst/>
          </a:prstGeom>
        </p:spPr>
      </p:pic>
      <p:sp>
        <p:nvSpPr>
          <p:cNvPr id="5" name="Rectangle 4"/>
          <p:cNvSpPr/>
          <p:nvPr/>
        </p:nvSpPr>
        <p:spPr>
          <a:xfrm>
            <a:off x="3716215" y="3012831"/>
            <a:ext cx="2494594"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6394410" y="1279797"/>
            <a:ext cx="3352824" cy="2266434"/>
          </a:xfrm>
          <a:prstGeom prst="rect">
            <a:avLst/>
          </a:prstGeom>
        </p:spPr>
      </p:pic>
      <p:sp>
        <p:nvSpPr>
          <p:cNvPr id="7" name="Rectangle 6"/>
          <p:cNvSpPr/>
          <p:nvPr/>
        </p:nvSpPr>
        <p:spPr>
          <a:xfrm>
            <a:off x="8821616" y="2983523"/>
            <a:ext cx="729687"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3716216" y="3713871"/>
            <a:ext cx="4118627" cy="2642969"/>
          </a:xfrm>
          <a:prstGeom prst="rect">
            <a:avLst/>
          </a:prstGeom>
        </p:spPr>
      </p:pic>
      <p:sp>
        <p:nvSpPr>
          <p:cNvPr id="9" name="Rectangle 8"/>
          <p:cNvSpPr/>
          <p:nvPr/>
        </p:nvSpPr>
        <p:spPr>
          <a:xfrm>
            <a:off x="6840416" y="5655715"/>
            <a:ext cx="777777"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1022767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Feed-Forward Neural Network</a:t>
            </a:r>
          </a:p>
        </p:txBody>
      </p:sp>
      <p:sp>
        <p:nvSpPr>
          <p:cNvPr id="3" name="Content Placeholder 2"/>
          <p:cNvSpPr>
            <a:spLocks noGrp="1"/>
          </p:cNvSpPr>
          <p:nvPr>
            <p:ph idx="1"/>
          </p:nvPr>
        </p:nvSpPr>
        <p:spPr/>
        <p:txBody>
          <a:bodyPr/>
          <a:lstStyle/>
          <a:p>
            <a:r>
              <a:rPr lang="en-US" dirty="0"/>
              <a:t>The simplest kind of NN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2421148" y="3429000"/>
            <a:ext cx="5425029" cy="2971799"/>
          </a:xfrm>
          <a:prstGeom prst="rect">
            <a:avLst/>
          </a:prstGeom>
        </p:spPr>
      </p:pic>
      <p:sp>
        <p:nvSpPr>
          <p:cNvPr id="5" name="TextBox 4"/>
          <p:cNvSpPr txBox="1"/>
          <p:nvPr/>
        </p:nvSpPr>
        <p:spPr>
          <a:xfrm>
            <a:off x="8212347" y="6031466"/>
            <a:ext cx="2371162"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8188922" y="4577776"/>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8132197" y="3451070"/>
            <a:ext cx="2534668"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256932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normAutofit/>
          </a:bodyPr>
          <a:lstStyle/>
          <a:p>
            <a:r>
              <a:rPr lang="en-US" dirty="0"/>
              <a:t>A single hidden unit has parameters</a:t>
            </a:r>
            <a:r>
              <a:rPr lang="en-US" b="1" dirty="0"/>
              <a:t> </a:t>
            </a:r>
            <a:r>
              <a:rPr lang="en-US" b="1" i="1" dirty="0"/>
              <a:t>w </a:t>
            </a:r>
            <a:r>
              <a:rPr lang="en-US" dirty="0"/>
              <a:t>(the weight vector) and </a:t>
            </a:r>
            <a:r>
              <a:rPr lang="en-US" b="1" i="1" dirty="0"/>
              <a:t>b</a:t>
            </a:r>
            <a:r>
              <a:rPr lang="en-US" i="1" dirty="0"/>
              <a:t> </a:t>
            </a:r>
            <a:r>
              <a:rPr lang="en-US" dirty="0"/>
              <a:t>(the bias scalar). </a:t>
            </a:r>
          </a:p>
          <a:p>
            <a:r>
              <a:rPr lang="en-US" dirty="0"/>
              <a:t>We 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layer.</a:t>
            </a:r>
          </a:p>
          <a:p>
            <a:endParaRPr lang="en-US" dirty="0"/>
          </a:p>
        </p:txBody>
      </p:sp>
      <p:pic>
        <p:nvPicPr>
          <p:cNvPr id="6" name="Picture 5">
            <a:extLst>
              <a:ext uri="{FF2B5EF4-FFF2-40B4-BE49-F238E27FC236}">
                <a16:creationId xmlns:a16="http://schemas.microsoft.com/office/drawing/2014/main" id="{A297CD62-43A3-8F40-9FBF-4D1FD56CF792}"/>
              </a:ext>
            </a:extLst>
          </p:cNvPr>
          <p:cNvPicPr>
            <a:picLocks noChangeAspect="1"/>
          </p:cNvPicPr>
          <p:nvPr/>
        </p:nvPicPr>
        <p:blipFill>
          <a:blip r:embed="rId3"/>
          <a:stretch>
            <a:fillRect/>
          </a:stretch>
        </p:blipFill>
        <p:spPr>
          <a:xfrm>
            <a:off x="2421148" y="3429000"/>
            <a:ext cx="5425029" cy="2971799"/>
          </a:xfrm>
          <a:prstGeom prst="rect">
            <a:avLst/>
          </a:prstGeom>
        </p:spPr>
      </p:pic>
    </p:spTree>
    <p:extLst>
      <p:ext uri="{BB962C8B-B14F-4D97-AF65-F5344CB8AC3E}">
        <p14:creationId xmlns:p14="http://schemas.microsoft.com/office/powerpoint/2010/main" val="17852619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the hidden layer computation can be done efficiently with simple matrix operations. </a:t>
            </a:r>
          </a:p>
          <a:p>
            <a:r>
              <a:rPr lang="en-US" dirty="0"/>
              <a:t>The computation has three steps: </a:t>
            </a:r>
          </a:p>
          <a:p>
            <a:r>
              <a:rPr lang="en-US" dirty="0"/>
              <a:t>1. multiplying the weight matrix by the input vector </a:t>
            </a:r>
            <a:r>
              <a:rPr lang="en-US" i="1" dirty="0"/>
              <a:t>x</a:t>
            </a:r>
            <a:r>
              <a:rPr lang="en-US" dirty="0"/>
              <a:t>, </a:t>
            </a:r>
            <a:br>
              <a:rPr lang="en-US" dirty="0"/>
            </a:br>
            <a:r>
              <a:rPr lang="en-US" dirty="0"/>
              <a:t>2. adding the bias vector </a:t>
            </a:r>
            <a:r>
              <a:rPr lang="en-US" i="1" dirty="0"/>
              <a:t>b</a:t>
            </a:r>
            <a:r>
              <a:rPr lang="en-US" dirty="0"/>
              <a:t>, and </a:t>
            </a:r>
            <a:br>
              <a:rPr lang="en-US" dirty="0"/>
            </a:br>
            <a:r>
              <a:rPr lang="en-US" dirty="0"/>
              <a:t>3. applying the activation function </a:t>
            </a:r>
            <a:r>
              <a:rPr lang="en-US" i="1" dirty="0"/>
              <a:t>g </a:t>
            </a:r>
            <a:r>
              <a:rPr lang="en-US" dirty="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p>
          <a:p>
            <a:pPr algn="ctr"/>
            <a:endParaRPr lang="en-US" dirty="0"/>
          </a:p>
          <a:p>
            <a:pPr algn="ctr"/>
            <a:endParaRPr lang="en-US" dirty="0"/>
          </a:p>
          <a:p>
            <a:endParaRPr lang="en-US" dirty="0"/>
          </a:p>
          <a:p>
            <a:endParaRPr lang="en-US" dirty="0"/>
          </a:p>
          <a:p>
            <a:endParaRPr lang="en-US" dirty="0"/>
          </a:p>
        </p:txBody>
      </p:sp>
    </p:spTree>
    <p:extLst>
      <p:ext uri="{BB962C8B-B14F-4D97-AF65-F5344CB8AC3E}">
        <p14:creationId xmlns:p14="http://schemas.microsoft.com/office/powerpoint/2010/main" val="29092338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a:xfrm>
            <a:off x="399672" y="1348547"/>
            <a:ext cx="10788787" cy="4793836"/>
          </a:xfrm>
        </p:spPr>
        <p:txBody>
          <a:bodyPr>
            <a:normAutofit/>
          </a:bodyPr>
          <a:lstStyle/>
          <a:p>
            <a:r>
              <a:rPr lang="en-US" dirty="0"/>
              <a:t>Like the hidden layer, the output layer has a weight  matrix </a:t>
            </a:r>
            <a:r>
              <a:rPr lang="en-US" b="1" i="1" dirty="0"/>
              <a:t>U</a:t>
            </a:r>
            <a:r>
              <a:rPr lang="en-US" i="1" dirty="0"/>
              <a:t>.</a:t>
            </a:r>
            <a:br>
              <a:rPr lang="en-US" i="1" dirty="0"/>
            </a:br>
            <a:r>
              <a:rPr lang="en-US" dirty="0"/>
              <a:t>Its weight matrix is multiplied by its input vector (</a:t>
            </a:r>
            <a:r>
              <a:rPr lang="en-US" b="1" i="1" dirty="0"/>
              <a:t>h</a:t>
            </a:r>
            <a:r>
              <a:rPr lang="en-US" dirty="0"/>
              <a:t>) to produce the intermediate output </a:t>
            </a:r>
            <a:r>
              <a:rPr lang="en-US" b="1" i="1" dirty="0"/>
              <a:t>z</a:t>
            </a:r>
            <a:r>
              <a:rPr lang="en-US" dirty="0"/>
              <a:t>. </a:t>
            </a:r>
          </a:p>
          <a:p>
            <a:pPr algn="ctr"/>
            <a:r>
              <a:rPr lang="de-DE" i="1" dirty="0" err="1"/>
              <a:t>z</a:t>
            </a:r>
            <a:r>
              <a:rPr lang="de-DE" dirty="0"/>
              <a:t>=</a:t>
            </a:r>
            <a:r>
              <a:rPr lang="de-DE" i="1" dirty="0"/>
              <a:t>Uh </a:t>
            </a:r>
            <a:endParaRPr lang="de-DE" dirty="0"/>
          </a:p>
          <a:p>
            <a:endParaRPr lang="en-US" dirty="0"/>
          </a:p>
          <a:p>
            <a:endParaRPr lang="en-US" dirty="0"/>
          </a:p>
        </p:txBody>
      </p:sp>
      <p:pic>
        <p:nvPicPr>
          <p:cNvPr id="6" name="Picture 5">
            <a:extLst>
              <a:ext uri="{FF2B5EF4-FFF2-40B4-BE49-F238E27FC236}">
                <a16:creationId xmlns:a16="http://schemas.microsoft.com/office/drawing/2014/main" id="{227C8C9B-1643-2D40-8DD5-68B839511ECF}"/>
              </a:ext>
            </a:extLst>
          </p:cNvPr>
          <p:cNvPicPr>
            <a:picLocks noChangeAspect="1"/>
          </p:cNvPicPr>
          <p:nvPr/>
        </p:nvPicPr>
        <p:blipFill>
          <a:blip r:embed="rId3"/>
          <a:stretch>
            <a:fillRect/>
          </a:stretch>
        </p:blipFill>
        <p:spPr>
          <a:xfrm>
            <a:off x="2421148" y="3429000"/>
            <a:ext cx="5425029" cy="2971799"/>
          </a:xfrm>
          <a:prstGeom prst="rect">
            <a:avLst/>
          </a:prstGeom>
        </p:spPr>
      </p:pic>
    </p:spTree>
    <p:extLst>
      <p:ext uri="{BB962C8B-B14F-4D97-AF65-F5344CB8AC3E}">
        <p14:creationId xmlns:p14="http://schemas.microsoft.com/office/powerpoint/2010/main" val="10944674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Here 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parameterized 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p>
          <a:p>
            <a:endParaRPr lang="en-US" dirty="0"/>
          </a:p>
          <a:p>
            <a:r>
              <a:rPr lang="en-US" dirty="0"/>
              <a:t>Like with logistic regression, </a:t>
            </a:r>
            <a:r>
              <a:rPr lang="en-US" dirty="0" err="1"/>
              <a:t>softmax</a:t>
            </a:r>
            <a:r>
              <a:rPr lang="en-US" dirty="0"/>
              <a:t> normalizes the output and turns it into a probability distribution. </a:t>
            </a:r>
          </a:p>
        </p:txBody>
      </p:sp>
    </p:spTree>
    <p:extLst>
      <p:ext uri="{BB962C8B-B14F-4D97-AF65-F5344CB8AC3E}">
        <p14:creationId xmlns:p14="http://schemas.microsoft.com/office/powerpoint/2010/main" val="40198813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Neural Nets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logistic regression, we want to learn the best parameters for the neural net to make its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close to possible as the gold standard labels in our training data </a:t>
                </a:r>
                <a:r>
                  <a:rPr lang="en-US" i="1" dirty="0"/>
                  <a:t>y.</a:t>
                </a:r>
              </a:p>
              <a:p>
                <a:r>
                  <a:rPr lang="en-US" dirty="0"/>
                  <a:t>What do we need?</a:t>
                </a:r>
              </a:p>
              <a:p>
                <a:r>
                  <a:rPr lang="en-US" b="1" dirty="0"/>
                  <a:t>A loss function</a:t>
                </a:r>
                <a:r>
                  <a:rPr lang="en-US" dirty="0"/>
                  <a:t> –</a:t>
                </a:r>
                <a:r>
                  <a:rPr lang="en-US" b="1" dirty="0"/>
                  <a:t> </a:t>
                </a:r>
                <a:r>
                  <a:rPr lang="en-US" dirty="0"/>
                  <a:t>cross-entropy loss</a:t>
                </a:r>
              </a:p>
              <a:p>
                <a:r>
                  <a:rPr lang="en-US" b="1" dirty="0"/>
                  <a:t>An optimization algorithm </a:t>
                </a:r>
                <a:r>
                  <a:rPr lang="en-US" dirty="0"/>
                  <a:t>– gradient descent</a:t>
                </a:r>
              </a:p>
              <a:p>
                <a:r>
                  <a:rPr lang="en-US" b="1" dirty="0"/>
                  <a:t>A way of computing the gradient of the loss function</a:t>
                </a:r>
                <a:r>
                  <a:rPr lang="en-US" dirty="0"/>
                  <a:t> – error propagation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019" t="-1667"/>
                </a:stretch>
              </a:blipFill>
            </p:spPr>
            <p:txBody>
              <a:bodyPr/>
              <a:lstStyle/>
              <a:p>
                <a:r>
                  <a:rPr lang="en-US">
                    <a:noFill/>
                  </a:rPr>
                  <a:t> </a:t>
                </a:r>
              </a:p>
            </p:txBody>
          </p:sp>
        </mc:Fallback>
      </mc:AlternateContent>
    </p:spTree>
    <p:extLst>
      <p:ext uri="{BB962C8B-B14F-4D97-AF65-F5344CB8AC3E}">
        <p14:creationId xmlns:p14="http://schemas.microsoft.com/office/powerpoint/2010/main" val="1606776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sp>
        <p:nvSpPr>
          <p:cNvPr id="5" name="Rectangle 4"/>
          <p:cNvSpPr/>
          <p:nvPr/>
        </p:nvSpPr>
        <p:spPr>
          <a:xfrm>
            <a:off x="3048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AC1C31-8B7B-49EA-AEAA-AF34D2342D29}"/>
                  </a:ext>
                </a:extLst>
              </p:cNvPr>
              <p:cNvSpPr txBox="1"/>
              <p:nvPr/>
            </p:nvSpPr>
            <p:spPr>
              <a:xfrm>
                <a:off x="2419043" y="2312509"/>
                <a:ext cx="7272632" cy="9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=1</m:t>
                          </m:r>
                        </m:e>
                      </m:d>
                      <m:r>
                        <a:rPr lang="en-US" sz="3200" i="1">
                          <a:latin typeface="Cambria Math" panose="02040503050406030204" pitchFamily="18" charset="0"/>
                        </a:rPr>
                        <m:t>=</m:t>
                      </m:r>
                      <m:r>
                        <a:rPr lang="en-US" sz="3200" i="1">
                          <a:latin typeface="Cambria Math" panose="02040503050406030204" pitchFamily="18" charset="0"/>
                        </a:rPr>
                        <m:t>𝜎</m:t>
                      </m:r>
                      <m:d>
                        <m:dPr>
                          <m:ctrlPr>
                            <a:rPr lang="en-US" sz="3200" i="1">
                              <a:latin typeface="Cambria Math" panose="02040503050406030204" pitchFamily="18" charset="0"/>
                            </a:rPr>
                          </m:ctrlPr>
                        </m:dPr>
                        <m:e>
                          <m:r>
                            <a:rPr lang="en-US" sz="3200" i="1">
                              <a:latin typeface="Cambria Math" panose="02040503050406030204" pitchFamily="18" charset="0"/>
                            </a:rPr>
                            <m:t>𝑤</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𝑏</m:t>
                          </m:r>
                        </m:e>
                      </m:d>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m:t>
                              </m:r>
                              <m:r>
                                <a:rPr lang="en-US" sz="3200" i="1">
                                  <a:latin typeface="Cambria Math" panose="02040503050406030204" pitchFamily="18" charset="0"/>
                                </a:rPr>
                                <m:t>𝑤</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𝑏</m:t>
                              </m:r>
                              <m:r>
                                <a:rPr lang="en-US" sz="3200" i="1">
                                  <a:latin typeface="Cambria Math" panose="02040503050406030204" pitchFamily="18" charset="0"/>
                                </a:rPr>
                                <m:t>)</m:t>
                              </m:r>
                            </m:sup>
                          </m:sSup>
                        </m:den>
                      </m:f>
                    </m:oMath>
                  </m:oMathPara>
                </a14:m>
                <a:endParaRPr lang="en-US" sz="3200" dirty="0"/>
              </a:p>
            </p:txBody>
          </p:sp>
        </mc:Choice>
        <mc:Fallback xmlns="">
          <p:sp>
            <p:nvSpPr>
              <p:cNvPr id="3" name="TextBox 2">
                <a:extLst>
                  <a:ext uri="{FF2B5EF4-FFF2-40B4-BE49-F238E27FC236}">
                    <a16:creationId xmlns:a16="http://schemas.microsoft.com/office/drawing/2014/main" id="{45AC1C31-8B7B-49EA-AEAA-AF34D2342D29}"/>
                  </a:ext>
                </a:extLst>
              </p:cNvPr>
              <p:cNvSpPr txBox="1">
                <a:spLocks noRot="1" noChangeAspect="1" noMove="1" noResize="1" noEditPoints="1" noAdjustHandles="1" noChangeArrowheads="1" noChangeShapeType="1" noTextEdit="1"/>
              </p:cNvSpPr>
              <p:nvPr/>
            </p:nvSpPr>
            <p:spPr>
              <a:xfrm>
                <a:off x="2419043" y="2312509"/>
                <a:ext cx="7272632" cy="941733"/>
              </a:xfrm>
              <a:prstGeom prst="rect">
                <a:avLst/>
              </a:prstGeom>
              <a:blipFill>
                <a:blip r:embed="rId2"/>
                <a:stretch>
                  <a:fillRect l="-697" r="-523" b="-11842"/>
                </a:stretch>
              </a:blipFill>
            </p:spPr>
            <p:txBody>
              <a:bodyPr/>
              <a:lstStyle/>
              <a:p>
                <a:r>
                  <a:rPr lang="en-US">
                    <a:noFill/>
                  </a:rPr>
                  <a:t> </a:t>
                </a:r>
              </a:p>
            </p:txBody>
          </p:sp>
        </mc:Fallback>
      </mc:AlternateContent>
    </p:spTree>
    <p:extLst>
      <p:ext uri="{BB962C8B-B14F-4D97-AF65-F5344CB8AC3E}">
        <p14:creationId xmlns:p14="http://schemas.microsoft.com/office/powerpoint/2010/main" val="3125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If the neural network is a binary classifier with a sigmoid at the final layer, the loss function is exactly the same as we saw in logistic regression: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1587"/>
                </a:stretch>
              </a:blipFill>
            </p:spPr>
            <p:txBody>
              <a:bodyPr/>
              <a:lstStyle/>
              <a:p>
                <a:r>
                  <a:rPr lang="en-US">
                    <a:noFill/>
                  </a:rPr>
                  <a:t> </a:t>
                </a:r>
              </a:p>
            </p:txBody>
          </p:sp>
        </mc:Fallback>
      </mc:AlternateContent>
    </p:spTree>
    <p:extLst>
      <p:ext uri="{BB962C8B-B14F-4D97-AF65-F5344CB8AC3E}">
        <p14:creationId xmlns:p14="http://schemas.microsoft.com/office/powerpoint/2010/main" val="1027688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If the neural network is a binary classifier with a sigmoid at the final layer, the loss function is exactly the same as we saw in logistic regression: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a:p>
                <a:endParaRPr lang="en-US" dirty="0"/>
              </a:p>
              <a:p>
                <a:r>
                  <a:rPr lang="en-US" dirty="0"/>
                  <a:t>For multinomial classification</a:t>
                </a:r>
              </a:p>
              <a:p>
                <a:pPr algn="ctr"/>
                <a14:m>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𝐶</m:t>
                        </m:r>
                      </m:sup>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r>
                          <a:rPr lang="en-US" i="1">
                            <a:latin typeface="Cambria Math" panose="02040503050406030204" pitchFamily="18" charset="0"/>
                            <a:ea typeface="Cambria Math" panose="02040503050406030204" pitchFamily="18" charset="0"/>
                          </a:rPr>
                          <m:t>  </m:t>
                        </m:r>
                      </m:e>
                    </m:nary>
                  </m:oMath>
                </a14:m>
                <a:r>
                  <a:rPr lang="en-US" dirty="0"/>
                  <a:t> </a:t>
                </a:r>
              </a:p>
              <a:p>
                <a:pPr algn="ctr"/>
                <a:endParaRPr lang="en-US" dirty="0"/>
              </a:p>
              <a:p>
                <a:r>
                  <a:rPr lang="en-US" dirty="0"/>
                  <a:t>If there is only one correct answer, where the truth is </a:t>
                </a:r>
                <a:r>
                  <a:rPr lang="en-US" i="1" dirty="0" err="1"/>
                  <a:t>y</a:t>
                </a:r>
                <a:r>
                  <a:rPr lang="en-US" i="1" baseline="-25000" dirty="0" err="1"/>
                  <a:t>i</a:t>
                </a:r>
                <a:r>
                  <a:rPr lang="en-US" i="1" dirty="0"/>
                  <a:t>=1</a:t>
                </a:r>
                <a:r>
                  <a:rPr lang="en-US" dirty="0"/>
                  <a:t>, then this simplifies to be</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oMath>
                  </m:oMathPara>
                </a14:m>
                <a:endParaRPr lang="en-US" dirty="0"/>
              </a:p>
              <a:p>
                <a:endParaRPr lang="en-US" dirty="0"/>
              </a:p>
              <a:p>
                <a:r>
                  <a:rPr lang="en-US" dirty="0"/>
                  <a:t>Plugging into </a:t>
                </a:r>
                <a:r>
                  <a:rPr lang="en-US" dirty="0" err="1"/>
                  <a:t>softmax</a:t>
                </a:r>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𝑖</m:t>
                                  </m:r>
                                </m:sup>
                              </m:sSup>
                            </m:num>
                            <m:den>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𝐾</m:t>
                                  </m:r>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𝑗</m:t>
                                      </m:r>
                                    </m:sup>
                                  </m:sSup>
                                </m:e>
                              </m:nary>
                            </m:den>
                          </m:f>
                        </m:e>
                      </m:func>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2116" b="-13757"/>
                </a:stretch>
              </a:blipFill>
            </p:spPr>
            <p:txBody>
              <a:bodyPr/>
              <a:lstStyle/>
              <a:p>
                <a:r>
                  <a:rPr lang="en-US">
                    <a:noFill/>
                  </a:rPr>
                  <a:t> </a:t>
                </a:r>
              </a:p>
            </p:txBody>
          </p:sp>
        </mc:Fallback>
      </mc:AlternateContent>
    </p:spTree>
    <p:extLst>
      <p:ext uri="{BB962C8B-B14F-4D97-AF65-F5344CB8AC3E}">
        <p14:creationId xmlns:p14="http://schemas.microsoft.com/office/powerpoint/2010/main" val="6664632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the gradient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Logistic regression can be thought of as a network with just one weight layer and a sigmoid output.  In that case the gradient is: </a:t>
                </a:r>
              </a:p>
              <a:p>
                <a:endParaRPr lang="en-US" dirty="0"/>
              </a:p>
              <a:p>
                <a:pPr/>
                <a14:m>
                  <m:oMathPara xmlns:m="http://schemas.openxmlformats.org/officeDocument/2006/math">
                    <m:oMathParaPr>
                      <m:jc m:val="center"/>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𝐿𝐶𝐸</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𝑤𝑗</m:t>
                          </m:r>
                        </m:den>
                      </m:f>
                      <m:r>
                        <a:rPr lang="en-US">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𝑥𝑗</m:t>
                      </m:r>
                    </m:oMath>
                  </m:oMathPara>
                </a14:m>
                <a:endParaRPr lang="en-US" i="1" baseline="-25000" dirty="0">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𝑏</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r>
                      <a:rPr lang="en-US" i="1">
                        <a:latin typeface="Cambria Math" panose="02040503050406030204" pitchFamily="18" charset="0"/>
                        <a:ea typeface="Cambria Math" panose="02040503050406030204" pitchFamily="18" charset="0"/>
                      </a:rPr>
                      <m:t>𝑥</m:t>
                    </m:r>
                    <m:r>
                      <a:rPr lang="en-US" i="1" baseline="-25000">
                        <a:latin typeface="Cambria Math" panose="02040503050406030204" pitchFamily="18" charset="0"/>
                        <a:ea typeface="Cambria Math" panose="02040503050406030204" pitchFamily="18" charset="0"/>
                      </a:rPr>
                      <m:t>𝑗</m:t>
                    </m:r>
                  </m:oMath>
                </a14:m>
                <a:endParaRPr lang="en-US" dirty="0"/>
              </a:p>
              <a:p>
                <a:endParaRPr lang="en-US" dirty="0"/>
              </a:p>
              <a:p>
                <a:r>
                  <a:rPr lang="en-US" dirty="0"/>
                  <a:t>But these derivatives only give correct updates for the last weight layer! For deeper networks, computing the gradients requires looking back through all the earlier layers in the network, even though the loss is only computed with respect to the output of the network.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587" r="-96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490D0A0-C4D5-564D-A476-F062285DF259}"/>
              </a:ext>
            </a:extLst>
          </p:cNvPr>
          <p:cNvSpPr txBox="1"/>
          <p:nvPr/>
        </p:nvSpPr>
        <p:spPr>
          <a:xfrm>
            <a:off x="3886201" y="6008640"/>
            <a:ext cx="4996881" cy="369332"/>
          </a:xfrm>
          <a:prstGeom prst="rect">
            <a:avLst/>
          </a:prstGeom>
          <a:noFill/>
        </p:spPr>
        <p:txBody>
          <a:bodyPr wrap="none" rtlCol="0">
            <a:spAutoFit/>
          </a:bodyPr>
          <a:lstStyle/>
          <a:p>
            <a:r>
              <a:rPr lang="en-US" dirty="0"/>
              <a:t>Solution: </a:t>
            </a:r>
            <a:r>
              <a:rPr lang="en-US" b="1" dirty="0"/>
              <a:t>error backpropagation algorithm</a:t>
            </a:r>
          </a:p>
        </p:txBody>
      </p:sp>
    </p:spTree>
    <p:extLst>
      <p:ext uri="{BB962C8B-B14F-4D97-AF65-F5344CB8AC3E}">
        <p14:creationId xmlns:p14="http://schemas.microsoft.com/office/powerpoint/2010/main" val="1818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Graphs</a:t>
            </a:r>
          </a:p>
        </p:txBody>
      </p:sp>
      <p:sp>
        <p:nvSpPr>
          <p:cNvPr id="3" name="Content Placeholder 2"/>
          <p:cNvSpPr>
            <a:spLocks noGrp="1"/>
          </p:cNvSpPr>
          <p:nvPr>
            <p:ph idx="1"/>
          </p:nvPr>
        </p:nvSpPr>
        <p:spPr/>
        <p:txBody>
          <a:bodyPr/>
          <a:lstStyle/>
          <a:p>
            <a:r>
              <a:rPr lang="en-US" dirty="0"/>
              <a:t>Although backpropagation was invented for neural nets, it is related to general procedure called </a:t>
            </a:r>
            <a:r>
              <a:rPr lang="en-US" b="1" dirty="0"/>
              <a:t>backward differentiation</a:t>
            </a:r>
            <a:r>
              <a:rPr lang="en-US" dirty="0"/>
              <a:t>, which depends on the notion of </a:t>
            </a:r>
            <a:r>
              <a:rPr lang="en-US" b="1" dirty="0"/>
              <a:t>computation graphs</a:t>
            </a:r>
            <a:r>
              <a:rPr lang="en-US" dirty="0"/>
              <a:t>. </a:t>
            </a:r>
          </a:p>
          <a:p>
            <a:r>
              <a:rPr lang="en-US" dirty="0"/>
              <a:t>A computation graph represents the process of computing a mathematical expression.  The computation is broken down into separate operations.  Each operation is a node in a graph. </a:t>
            </a:r>
          </a:p>
          <a:p>
            <a:endParaRPr lang="en-US" dirty="0"/>
          </a:p>
        </p:txBody>
      </p:sp>
      <p:sp>
        <p:nvSpPr>
          <p:cNvPr id="6" name="Rectangle 5"/>
          <p:cNvSpPr/>
          <p:nvPr/>
        </p:nvSpPr>
        <p:spPr>
          <a:xfrm>
            <a:off x="2971801" y="4343400"/>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7" name="Rectangle 6"/>
          <p:cNvSpPr/>
          <p:nvPr/>
        </p:nvSpPr>
        <p:spPr>
          <a:xfrm>
            <a:off x="6781800" y="4343400"/>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Tree>
    <p:extLst>
      <p:ext uri="{BB962C8B-B14F-4D97-AF65-F5344CB8AC3E}">
        <p14:creationId xmlns:p14="http://schemas.microsoft.com/office/powerpoint/2010/main" val="19214536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pass</a:t>
            </a:r>
          </a:p>
        </p:txBody>
      </p:sp>
      <p:pic>
        <p:nvPicPr>
          <p:cNvPr id="4" name="Content Placeholder 3"/>
          <p:cNvPicPr>
            <a:picLocks noGrp="1" noChangeAspect="1"/>
          </p:cNvPicPr>
          <p:nvPr>
            <p:ph idx="1"/>
          </p:nvPr>
        </p:nvPicPr>
        <p:blipFill>
          <a:blip r:embed="rId3"/>
          <a:stretch>
            <a:fillRect/>
          </a:stretch>
        </p:blipFill>
        <p:spPr>
          <a:xfrm>
            <a:off x="3352800" y="2286000"/>
            <a:ext cx="5867400" cy="2535296"/>
          </a:xfrm>
          <a:prstGeom prst="rect">
            <a:avLst/>
          </a:prstGeom>
        </p:spPr>
      </p:pic>
      <p:sp>
        <p:nvSpPr>
          <p:cNvPr id="7" name="Rectangle 6"/>
          <p:cNvSpPr/>
          <p:nvPr/>
        </p:nvSpPr>
        <p:spPr>
          <a:xfrm>
            <a:off x="3048001" y="5369935"/>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8" name="Rectangle 7"/>
          <p:cNvSpPr/>
          <p:nvPr/>
        </p:nvSpPr>
        <p:spPr>
          <a:xfrm>
            <a:off x="6858000" y="5369935"/>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
        <p:nvSpPr>
          <p:cNvPr id="9" name="Rectangle 8"/>
          <p:cNvSpPr/>
          <p:nvPr/>
        </p:nvSpPr>
        <p:spPr>
          <a:xfrm>
            <a:off x="2789917" y="6103240"/>
            <a:ext cx="2698175" cy="369332"/>
          </a:xfrm>
          <a:prstGeom prst="rect">
            <a:avLst/>
          </a:prstGeom>
        </p:spPr>
        <p:txBody>
          <a:bodyPr wrap="none">
            <a:spAutoFit/>
          </a:bodyPr>
          <a:lstStyle/>
          <a:p>
            <a:r>
              <a:rPr lang="en-US" dirty="0">
                <a:latin typeface="NimbusRomNo9L" charset="0"/>
              </a:rPr>
              <a:t>inputs </a:t>
            </a:r>
            <a:r>
              <a:rPr lang="en-US" i="1" dirty="0">
                <a:latin typeface="NimbusRomNo9L" charset="0"/>
              </a:rPr>
              <a:t>a </a:t>
            </a:r>
            <a:r>
              <a:rPr lang="en-US" dirty="0">
                <a:latin typeface="CMR10" charset="0"/>
              </a:rPr>
              <a:t>= </a:t>
            </a:r>
            <a:r>
              <a:rPr lang="en-US" dirty="0">
                <a:latin typeface="NimbusRomNo9L" charset="0"/>
              </a:rPr>
              <a:t>3, </a:t>
            </a:r>
            <a:r>
              <a:rPr lang="en-US" i="1" dirty="0">
                <a:latin typeface="NimbusRomNo9L" charset="0"/>
              </a:rPr>
              <a:t>b </a:t>
            </a:r>
            <a:r>
              <a:rPr lang="en-US" dirty="0">
                <a:latin typeface="CMR10" charset="0"/>
              </a:rPr>
              <a:t>= </a:t>
            </a:r>
            <a:r>
              <a:rPr lang="en-US" dirty="0">
                <a:latin typeface="NimbusRomNo9L" charset="0"/>
              </a:rPr>
              <a:t>1, </a:t>
            </a:r>
            <a:r>
              <a:rPr lang="en-US" i="1" dirty="0">
                <a:latin typeface="NimbusRomNo9L" charset="0"/>
              </a:rPr>
              <a:t>c </a:t>
            </a:r>
            <a:r>
              <a:rPr lang="en-US" dirty="0">
                <a:latin typeface="CMR10" charset="0"/>
              </a:rPr>
              <a:t>= </a:t>
            </a:r>
            <a:r>
              <a:rPr lang="en-US" dirty="0">
                <a:latin typeface="CMSY10" charset="0"/>
              </a:rPr>
              <a:t>−</a:t>
            </a:r>
            <a:r>
              <a:rPr lang="en-US" dirty="0">
                <a:latin typeface="NimbusRomNo9L" charset="0"/>
              </a:rPr>
              <a:t>2, </a:t>
            </a:r>
            <a:endParaRPr lang="en-US" dirty="0"/>
          </a:p>
        </p:txBody>
      </p:sp>
    </p:spTree>
    <p:extLst>
      <p:ext uri="{BB962C8B-B14F-4D97-AF65-F5344CB8AC3E}">
        <p14:creationId xmlns:p14="http://schemas.microsoft.com/office/powerpoint/2010/main" val="8103024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differentiation</a:t>
            </a:r>
          </a:p>
        </p:txBody>
      </p:sp>
      <p:sp>
        <p:nvSpPr>
          <p:cNvPr id="3" name="Content Placeholder 2"/>
          <p:cNvSpPr>
            <a:spLocks noGrp="1"/>
          </p:cNvSpPr>
          <p:nvPr>
            <p:ph idx="1"/>
          </p:nvPr>
        </p:nvSpPr>
        <p:spPr/>
        <p:txBody>
          <a:bodyPr/>
          <a:lstStyle/>
          <a:p>
            <a:r>
              <a:rPr lang="en-US" dirty="0"/>
              <a:t>The importance of the computation graph comes from the backward pass, which is used to compute the derivatives that we’ll need for the weight update. </a:t>
            </a:r>
          </a:p>
          <a:p>
            <a:r>
              <a:rPr lang="en-US" dirty="0"/>
              <a:t>How do we compute the derivative of our output function L with respect to the input variables a, b, and c?</a:t>
            </a:r>
          </a:p>
          <a:p>
            <a:endParaRPr lang="en-US" dirty="0"/>
          </a:p>
          <a:p>
            <a:endParaRPr lang="en-US" dirty="0"/>
          </a:p>
          <a:p>
            <a:r>
              <a:rPr lang="en-US" dirty="0"/>
              <a:t>Backwards differentiation uses the </a:t>
            </a:r>
            <a:r>
              <a:rPr lang="en-US" b="1" dirty="0"/>
              <a:t>chain rule </a:t>
            </a:r>
            <a:r>
              <a:rPr lang="en-US" dirty="0"/>
              <a:t>from calculus.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29C30DF-3C7C-544B-86EA-18D4916F2B91}"/>
                  </a:ext>
                </a:extLst>
              </p:cNvPr>
              <p:cNvSpPr txBox="1"/>
              <p:nvPr/>
            </p:nvSpPr>
            <p:spPr>
              <a:xfrm>
                <a:off x="5181600" y="4056935"/>
                <a:ext cx="2549710" cy="497829"/>
              </a:xfrm>
              <a:prstGeom prst="rect">
                <a:avLst/>
              </a:prstGeom>
              <a:noFill/>
            </p:spPr>
            <p:txBody>
              <a:bodyPr wrap="square" lIns="0" tIns="0" rIns="0" bIns="0" rtlCol="0">
                <a:spAutoFit/>
              </a:bodyPr>
              <a:lstStyle/>
              <a:p>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𝑎</m:t>
                        </m:r>
                      </m:den>
                    </m:f>
                  </m:oMath>
                </a14:m>
                <a:r>
                  <a:rPr 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𝑏</m:t>
                        </m:r>
                      </m:den>
                    </m:f>
                  </m:oMath>
                </a14:m>
                <a:r>
                  <a:rPr lang="en-US" sz="2200" dirty="0"/>
                  <a:t>, and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𝑐</m:t>
                        </m:r>
                      </m:den>
                    </m:f>
                  </m:oMath>
                </a14:m>
                <a:endParaRPr lang="en-US" sz="2200" dirty="0"/>
              </a:p>
            </p:txBody>
          </p:sp>
        </mc:Choice>
        <mc:Fallback xmlns="">
          <p:sp>
            <p:nvSpPr>
              <p:cNvPr id="5" name="TextBox 4">
                <a:extLst>
                  <a:ext uri="{FF2B5EF4-FFF2-40B4-BE49-F238E27FC236}">
                    <a16:creationId xmlns:a16="http://schemas.microsoft.com/office/drawing/2014/main" id="{829C30DF-3C7C-544B-86EA-18D4916F2B91}"/>
                  </a:ext>
                </a:extLst>
              </p:cNvPr>
              <p:cNvSpPr txBox="1">
                <a:spLocks noRot="1" noChangeAspect="1" noMove="1" noResize="1" noEditPoints="1" noAdjustHandles="1" noChangeArrowheads="1" noChangeShapeType="1" noTextEdit="1"/>
              </p:cNvSpPr>
              <p:nvPr/>
            </p:nvSpPr>
            <p:spPr>
              <a:xfrm>
                <a:off x="5181600" y="4056935"/>
                <a:ext cx="2549710" cy="497829"/>
              </a:xfrm>
              <a:prstGeom prst="rect">
                <a:avLst/>
              </a:prstGeom>
              <a:blipFill>
                <a:blip r:embed="rId3"/>
                <a:stretch>
                  <a:fillRect l="-3483" b="-30000"/>
                </a:stretch>
              </a:blipFill>
            </p:spPr>
            <p:txBody>
              <a:bodyPr/>
              <a:lstStyle/>
              <a:p>
                <a:r>
                  <a:rPr lang="en-US">
                    <a:noFill/>
                  </a:rPr>
                  <a:t> </a:t>
                </a:r>
              </a:p>
            </p:txBody>
          </p:sp>
        </mc:Fallback>
      </mc:AlternateContent>
    </p:spTree>
    <p:extLst>
      <p:ext uri="{BB962C8B-B14F-4D97-AF65-F5344CB8AC3E}">
        <p14:creationId xmlns:p14="http://schemas.microsoft.com/office/powerpoint/2010/main" val="16237630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p:sp>
        <p:nvSpPr>
          <p:cNvPr id="3" name="Content Placeholder 2"/>
          <p:cNvSpPr>
            <a:spLocks noGrp="1"/>
          </p:cNvSpPr>
          <p:nvPr>
            <p:ph idx="1"/>
          </p:nvPr>
        </p:nvSpPr>
        <p:spPr/>
        <p:txBody>
          <a:bodyPr/>
          <a:lstStyle/>
          <a:p>
            <a:r>
              <a:rPr lang="en-US" dirty="0"/>
              <a:t>For a composite function </a:t>
            </a:r>
            <a:r>
              <a:rPr lang="is-IS" i="1" dirty="0"/>
              <a:t>f</a:t>
            </a:r>
            <a:r>
              <a:rPr lang="is-IS" dirty="0"/>
              <a:t>(</a:t>
            </a:r>
            <a:r>
              <a:rPr lang="is-IS" i="1" dirty="0"/>
              <a:t>x</a:t>
            </a:r>
            <a:r>
              <a:rPr lang="is-IS" dirty="0"/>
              <a:t>) = </a:t>
            </a:r>
            <a:r>
              <a:rPr lang="is-IS" i="1" dirty="0"/>
              <a:t>u</a:t>
            </a:r>
            <a:r>
              <a:rPr lang="is-IS" dirty="0"/>
              <a:t>(</a:t>
            </a:r>
            <a:r>
              <a:rPr lang="is-IS" i="1" dirty="0"/>
              <a:t>v</a:t>
            </a:r>
            <a:r>
              <a:rPr lang="is-IS" dirty="0"/>
              <a:t>(</a:t>
            </a:r>
            <a:r>
              <a:rPr lang="is-IS" i="1" dirty="0"/>
              <a:t>x</a:t>
            </a:r>
            <a:r>
              <a:rPr lang="is-IS" dirty="0"/>
              <a:t>)),</a:t>
            </a:r>
            <a:r>
              <a:rPr lang="en-US" dirty="0"/>
              <a:t> the derivative of </a:t>
            </a:r>
            <a:r>
              <a:rPr lang="en-US" i="1" dirty="0"/>
              <a:t>f</a:t>
            </a:r>
            <a:r>
              <a:rPr lang="en-US" dirty="0"/>
              <a:t>(</a:t>
            </a:r>
            <a:r>
              <a:rPr lang="en-US" i="1" dirty="0"/>
              <a:t>x</a:t>
            </a:r>
            <a:r>
              <a:rPr lang="en-US" dirty="0"/>
              <a:t>) is:</a:t>
            </a:r>
            <a:endParaRPr lang="is-IS" dirty="0"/>
          </a:p>
          <a:p>
            <a:endParaRPr lang="is-IS" dirty="0"/>
          </a:p>
          <a:p>
            <a:endParaRPr lang="is-IS" dirty="0"/>
          </a:p>
          <a:p>
            <a:endParaRPr lang="is-IS" dirty="0"/>
          </a:p>
          <a:p>
            <a:endParaRPr lang="is-IS" dirty="0"/>
          </a:p>
          <a:p>
            <a:r>
              <a:rPr lang="is-IS" dirty="0"/>
              <a:t>Similarly for, </a:t>
            </a:r>
            <a:r>
              <a:rPr lang="en-US" i="1" dirty="0"/>
              <a:t>f</a:t>
            </a:r>
            <a:r>
              <a:rPr lang="en-US" dirty="0"/>
              <a:t>(</a:t>
            </a:r>
            <a:r>
              <a:rPr lang="en-US" i="1" dirty="0"/>
              <a:t>x</a:t>
            </a:r>
            <a:r>
              <a:rPr lang="en-US" dirty="0"/>
              <a:t>) = </a:t>
            </a:r>
            <a:r>
              <a:rPr lang="en-US" i="1" dirty="0"/>
              <a:t>u</a:t>
            </a:r>
            <a:r>
              <a:rPr lang="en-US" dirty="0"/>
              <a:t>(</a:t>
            </a:r>
            <a:r>
              <a:rPr lang="en-US" i="1" dirty="0"/>
              <a:t>v</a:t>
            </a:r>
            <a:r>
              <a:rPr lang="en-US" dirty="0"/>
              <a:t>(</a:t>
            </a:r>
            <a:r>
              <a:rPr lang="en-US" i="1" dirty="0"/>
              <a:t>w</a:t>
            </a:r>
            <a:r>
              <a:rPr lang="en-US" dirty="0"/>
              <a:t>(</a:t>
            </a:r>
            <a:r>
              <a:rPr lang="en-US" i="1" dirty="0"/>
              <a:t>x</a:t>
            </a:r>
            <a:r>
              <a:rPr lang="en-US" dirty="0"/>
              <a:t>))), the derivative of </a:t>
            </a:r>
            <a:r>
              <a:rPr lang="en-US" i="1" dirty="0"/>
              <a:t>f</a:t>
            </a:r>
            <a:r>
              <a:rPr lang="en-US" dirty="0"/>
              <a:t>(</a:t>
            </a:r>
            <a:r>
              <a:rPr lang="en-US" i="1" dirty="0"/>
              <a:t>x</a:t>
            </a:r>
            <a:r>
              <a:rPr lang="en-US" dirty="0"/>
              <a:t>) is: </a:t>
            </a:r>
          </a:p>
          <a:p>
            <a:r>
              <a:rPr lang="is-IS" dirty="0"/>
              <a:t>  </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71B6CF5-9135-754C-86EB-B187D64887C6}"/>
                  </a:ext>
                </a:extLst>
              </p:cNvPr>
              <p:cNvSpPr txBox="1"/>
              <p:nvPr/>
            </p:nvSpPr>
            <p:spPr>
              <a:xfrm>
                <a:off x="4800600" y="2029801"/>
                <a:ext cx="1990032"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𝑑𝑓</m:t>
                          </m:r>
                        </m:num>
                        <m:den>
                          <m:r>
                            <a:rPr lang="en-US" sz="2600" i="1">
                              <a:latin typeface="Cambria Math" panose="02040503050406030204" pitchFamily="18" charset="0"/>
                            </a:rPr>
                            <m:t>𝑑𝑥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𝑑𝑢</m:t>
                          </m:r>
                        </m:num>
                        <m:den>
                          <m:r>
                            <a:rPr lang="en-US" sz="2600" i="1">
                              <a:latin typeface="Cambria Math" panose="02040503050406030204" pitchFamily="18" charset="0"/>
                            </a:rPr>
                            <m:t>𝑑𝑣</m:t>
                          </m:r>
                        </m:den>
                      </m:f>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𝑑𝑣</m:t>
                          </m:r>
                        </m:num>
                        <m:den>
                          <m:r>
                            <a:rPr lang="en-US" sz="2600" i="1">
                              <a:latin typeface="Cambria Math" panose="02040503050406030204" pitchFamily="18" charset="0"/>
                            </a:rPr>
                            <m:t>𝑑𝑥</m:t>
                          </m:r>
                        </m:den>
                      </m:f>
                    </m:oMath>
                  </m:oMathPara>
                </a14:m>
                <a:endParaRPr lang="en-US" sz="2600" i="1" dirty="0"/>
              </a:p>
            </p:txBody>
          </p:sp>
        </mc:Choice>
        <mc:Fallback xmlns="">
          <p:sp>
            <p:nvSpPr>
              <p:cNvPr id="6" name="TextBox 5">
                <a:extLst>
                  <a:ext uri="{FF2B5EF4-FFF2-40B4-BE49-F238E27FC236}">
                    <a16:creationId xmlns:a16="http://schemas.microsoft.com/office/drawing/2014/main" id="{D71B6CF5-9135-754C-86EB-B187D64887C6}"/>
                  </a:ext>
                </a:extLst>
              </p:cNvPr>
              <p:cNvSpPr txBox="1">
                <a:spLocks noRot="1" noChangeAspect="1" noMove="1" noResize="1" noEditPoints="1" noAdjustHandles="1" noChangeArrowheads="1" noChangeShapeType="1" noTextEdit="1"/>
              </p:cNvSpPr>
              <p:nvPr/>
            </p:nvSpPr>
            <p:spPr>
              <a:xfrm>
                <a:off x="4800600" y="2029801"/>
                <a:ext cx="1990032" cy="760849"/>
              </a:xfrm>
              <a:prstGeom prst="rect">
                <a:avLst/>
              </a:prstGeom>
              <a:blipFill>
                <a:blip r:embed="rId3"/>
                <a:stretch>
                  <a:fillRect l="-5732" t="-4918" r="-3185"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1A7976-4089-6249-8103-79EB62FB22E4}"/>
                  </a:ext>
                </a:extLst>
              </p:cNvPr>
              <p:cNvSpPr txBox="1"/>
              <p:nvPr/>
            </p:nvSpPr>
            <p:spPr>
              <a:xfrm>
                <a:off x="4648201" y="4238450"/>
                <a:ext cx="2749151"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𝑑𝑓</m:t>
                          </m:r>
                        </m:num>
                        <m:den>
                          <m:r>
                            <a:rPr lang="en-US" sz="2600" i="1">
                              <a:latin typeface="Cambria Math" panose="02040503050406030204" pitchFamily="18" charset="0"/>
                            </a:rPr>
                            <m:t>𝑑𝑥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𝑑𝑢</m:t>
                          </m:r>
                        </m:num>
                        <m:den>
                          <m:r>
                            <a:rPr lang="en-US" sz="2600" i="1">
                              <a:latin typeface="Cambria Math" panose="02040503050406030204" pitchFamily="18" charset="0"/>
                            </a:rPr>
                            <m:t>𝑑𝑣</m:t>
                          </m:r>
                        </m:den>
                      </m:f>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𝑑𝑣</m:t>
                          </m:r>
                        </m:num>
                        <m:den>
                          <m:r>
                            <a:rPr lang="en-US" sz="2600" i="1">
                              <a:latin typeface="Cambria Math" panose="02040503050406030204" pitchFamily="18" charset="0"/>
                            </a:rPr>
                            <m:t>𝑑𝑤</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𝑑𝑤</m:t>
                          </m:r>
                        </m:num>
                        <m:den>
                          <m:r>
                            <a:rPr lang="en-US" sz="2600" i="1">
                              <a:latin typeface="Cambria Math" panose="02040503050406030204" pitchFamily="18" charset="0"/>
                            </a:rPr>
                            <m:t>𝑑𝑥</m:t>
                          </m:r>
                        </m:den>
                      </m:f>
                    </m:oMath>
                  </m:oMathPara>
                </a14:m>
                <a:endParaRPr lang="en-US" sz="2600" dirty="0"/>
              </a:p>
            </p:txBody>
          </p:sp>
        </mc:Choice>
        <mc:Fallback xmlns="">
          <p:sp>
            <p:nvSpPr>
              <p:cNvPr id="7" name="TextBox 6">
                <a:extLst>
                  <a:ext uri="{FF2B5EF4-FFF2-40B4-BE49-F238E27FC236}">
                    <a16:creationId xmlns:a16="http://schemas.microsoft.com/office/drawing/2014/main" id="{C81A7976-4089-6249-8103-79EB62FB22E4}"/>
                  </a:ext>
                </a:extLst>
              </p:cNvPr>
              <p:cNvSpPr txBox="1">
                <a:spLocks noRot="1" noChangeAspect="1" noMove="1" noResize="1" noEditPoints="1" noAdjustHandles="1" noChangeArrowheads="1" noChangeShapeType="1" noTextEdit="1"/>
              </p:cNvSpPr>
              <p:nvPr/>
            </p:nvSpPr>
            <p:spPr>
              <a:xfrm>
                <a:off x="4648201" y="4238450"/>
                <a:ext cx="2749151" cy="760849"/>
              </a:xfrm>
              <a:prstGeom prst="rect">
                <a:avLst/>
              </a:prstGeom>
              <a:blipFill>
                <a:blip r:embed="rId4"/>
                <a:stretch>
                  <a:fillRect l="-4147" t="-4918" r="-2304" b="-14754"/>
                </a:stretch>
              </a:blipFill>
            </p:spPr>
            <p:txBody>
              <a:bodyPr/>
              <a:lstStyle/>
              <a:p>
                <a:r>
                  <a:rPr lang="en-US">
                    <a:noFill/>
                  </a:rPr>
                  <a:t> </a:t>
                </a:r>
              </a:p>
            </p:txBody>
          </p:sp>
        </mc:Fallback>
      </mc:AlternateContent>
    </p:spTree>
    <p:extLst>
      <p:ext uri="{BB962C8B-B14F-4D97-AF65-F5344CB8AC3E}">
        <p14:creationId xmlns:p14="http://schemas.microsoft.com/office/powerpoint/2010/main" val="807666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549CA9C-22E3-F746-832E-E0010A980230}"/>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3" name="Rectangle 12">
                <a:extLst>
                  <a:ext uri="{FF2B5EF4-FFF2-40B4-BE49-F238E27FC236}">
                    <a16:creationId xmlns:a16="http://schemas.microsoft.com/office/drawing/2014/main" id="{2549CA9C-22E3-F746-832E-E0010A980230}"/>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4"/>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19727112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98F4E8C-7C07-8341-A08C-DF589B21B66E}"/>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16" name="Rectangle 15">
                <a:extLst>
                  <a:ext uri="{FF2B5EF4-FFF2-40B4-BE49-F238E27FC236}">
                    <a16:creationId xmlns:a16="http://schemas.microsoft.com/office/drawing/2014/main" id="{998F4E8C-7C07-8341-A08C-DF589B21B66E}"/>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734154D9-B5E3-D648-BF88-338186420E75}"/>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19" name="Rectangle 18">
                <a:extLst>
                  <a:ext uri="{FF2B5EF4-FFF2-40B4-BE49-F238E27FC236}">
                    <a16:creationId xmlns:a16="http://schemas.microsoft.com/office/drawing/2014/main" id="{734154D9-B5E3-D648-BF88-338186420E75}"/>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91F45F3-60C5-B545-943B-3E28AE8F3E2C}"/>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5" name="Rectangle 14">
                <a:extLst>
                  <a:ext uri="{FF2B5EF4-FFF2-40B4-BE49-F238E27FC236}">
                    <a16:creationId xmlns:a16="http://schemas.microsoft.com/office/drawing/2014/main" id="{691F45F3-60C5-B545-943B-3E28AE8F3E2C}"/>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21681609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F7B07E6-48B2-0245-BB53-9A66FD1200A9}"/>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21" name="Rectangle 20">
                <a:extLst>
                  <a:ext uri="{FF2B5EF4-FFF2-40B4-BE49-F238E27FC236}">
                    <a16:creationId xmlns:a16="http://schemas.microsoft.com/office/drawing/2014/main" id="{6F7B07E6-48B2-0245-BB53-9A66FD1200A9}"/>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DF47069-08D2-1149-8A25-99B552DEB6C4}"/>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22" name="Rectangle 21">
                <a:extLst>
                  <a:ext uri="{FF2B5EF4-FFF2-40B4-BE49-F238E27FC236}">
                    <a16:creationId xmlns:a16="http://schemas.microsoft.com/office/drawing/2014/main" id="{5DF47069-08D2-1149-8A25-99B552DEB6C4}"/>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BA9ADCF-1E12-F940-9C0B-886BF156D2EF}"/>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23" name="Rectangle 22">
                <a:extLst>
                  <a:ext uri="{FF2B5EF4-FFF2-40B4-BE49-F238E27FC236}">
                    <a16:creationId xmlns:a16="http://schemas.microsoft.com/office/drawing/2014/main" id="{ABA9ADCF-1E12-F940-9C0B-886BF156D2EF}"/>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4DE408A-FEE7-CA45-980B-7718D7360AFC}"/>
                  </a:ext>
                </a:extLst>
              </p:cNvPr>
              <p:cNvSpPr/>
              <p:nvPr/>
            </p:nvSpPr>
            <p:spPr>
              <a:xfrm>
                <a:off x="5522545" y="2667896"/>
                <a:ext cx="1707583"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r>
                        <a:rPr lang="en-US" i="1">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4" name="Rectangle 23">
                <a:extLst>
                  <a:ext uri="{FF2B5EF4-FFF2-40B4-BE49-F238E27FC236}">
                    <a16:creationId xmlns:a16="http://schemas.microsoft.com/office/drawing/2014/main" id="{64DE408A-FEE7-CA45-980B-7718D7360AFC}"/>
                  </a:ext>
                </a:extLst>
              </p:cNvPr>
              <p:cNvSpPr>
                <a:spLocks noRot="1" noChangeAspect="1" noMove="1" noResize="1" noEditPoints="1" noAdjustHandles="1" noChangeArrowheads="1" noChangeShapeType="1" noTextEdit="1"/>
              </p:cNvSpPr>
              <p:nvPr/>
            </p:nvSpPr>
            <p:spPr>
              <a:xfrm>
                <a:off x="5522545" y="2667896"/>
                <a:ext cx="1707583" cy="619016"/>
              </a:xfrm>
              <a:prstGeom prst="rect">
                <a:avLst/>
              </a:prstGeom>
              <a:blipFill>
                <a:blip r:embed="rId7"/>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BDFEE9B-5B4D-6946-B3A0-93DED804D20E}"/>
                  </a:ext>
                </a:extLst>
              </p:cNvPr>
              <p:cNvSpPr/>
              <p:nvPr/>
            </p:nvSpPr>
            <p:spPr>
              <a:xfrm>
                <a:off x="5108221" y="4203674"/>
                <a:ext cx="935769"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=2</m:t>
                      </m:r>
                    </m:oMath>
                  </m:oMathPara>
                </a14:m>
                <a:endParaRPr lang="en-US" dirty="0"/>
              </a:p>
            </p:txBody>
          </p:sp>
        </mc:Choice>
        <mc:Fallback xmlns="">
          <p:sp>
            <p:nvSpPr>
              <p:cNvPr id="25" name="Rectangle 24">
                <a:extLst>
                  <a:ext uri="{FF2B5EF4-FFF2-40B4-BE49-F238E27FC236}">
                    <a16:creationId xmlns:a16="http://schemas.microsoft.com/office/drawing/2014/main" id="{DBDFEE9B-5B4D-6946-B3A0-93DED804D20E}"/>
                  </a:ext>
                </a:extLst>
              </p:cNvPr>
              <p:cNvSpPr>
                <a:spLocks noRot="1" noChangeAspect="1" noMove="1" noResize="1" noEditPoints="1" noAdjustHandles="1" noChangeArrowheads="1" noChangeShapeType="1" noTextEdit="1"/>
              </p:cNvSpPr>
              <p:nvPr/>
            </p:nvSpPr>
            <p:spPr>
              <a:xfrm>
                <a:off x="5108221" y="4203674"/>
                <a:ext cx="935769" cy="619016"/>
              </a:xfrm>
              <a:prstGeom prst="rect">
                <a:avLst/>
              </a:prstGeom>
              <a:blipFill>
                <a:blip r:embed="rId8"/>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566EA9AB-BCC1-9E4B-9127-7A4CFC5FED4F}"/>
                  </a:ext>
                </a:extLst>
              </p:cNvPr>
              <p:cNvSpPr/>
              <p:nvPr/>
            </p:nvSpPr>
            <p:spPr>
              <a:xfrm>
                <a:off x="8151998" y="4695390"/>
                <a:ext cx="2150000" cy="8960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a:p>
                <a:r>
                  <a:rPr lang="en-US" dirty="0"/>
                  <a:t> </a:t>
                </a:r>
              </a:p>
            </p:txBody>
          </p:sp>
        </mc:Choice>
        <mc:Fallback xmlns="">
          <p:sp>
            <p:nvSpPr>
              <p:cNvPr id="26" name="Rectangle 25">
                <a:extLst>
                  <a:ext uri="{FF2B5EF4-FFF2-40B4-BE49-F238E27FC236}">
                    <a16:creationId xmlns:a16="http://schemas.microsoft.com/office/drawing/2014/main" id="{566EA9AB-BCC1-9E4B-9127-7A4CFC5FED4F}"/>
                  </a:ext>
                </a:extLst>
              </p:cNvPr>
              <p:cNvSpPr>
                <a:spLocks noRot="1" noChangeAspect="1" noMove="1" noResize="1" noEditPoints="1" noAdjustHandles="1" noChangeArrowheads="1" noChangeShapeType="1" noTextEdit="1"/>
              </p:cNvSpPr>
              <p:nvPr/>
            </p:nvSpPr>
            <p:spPr>
              <a:xfrm>
                <a:off x="8151998" y="4695390"/>
                <a:ext cx="2150000" cy="89607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228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5B6FB5-944D-460D-BE0E-721C1EDCAC61}"/>
                  </a:ext>
                </a:extLst>
              </p:cNvPr>
              <p:cNvSpPr txBox="1"/>
              <p:nvPr/>
            </p:nvSpPr>
            <p:spPr>
              <a:xfrm>
                <a:off x="3216131" y="2879747"/>
                <a:ext cx="4882683" cy="1098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eqArr>
                            <m:eqArrPr>
                              <m:ctrlPr>
                                <a:rPr lang="en-US" sz="3200" i="1">
                                  <a:latin typeface="Cambria Math" panose="02040503050406030204" pitchFamily="18" charset="0"/>
                                </a:rPr>
                              </m:ctrlPr>
                            </m:eqArrPr>
                            <m:e>
                              <m:r>
                                <a:rPr lang="en-US" sz="3200" i="1">
                                  <a:latin typeface="Cambria Math" panose="02040503050406030204" pitchFamily="18" charset="0"/>
                                </a:rPr>
                                <m:t>1 </m:t>
                              </m:r>
                              <m:r>
                                <a:rPr lang="en-US" sz="3200" i="1">
                                  <a:latin typeface="Cambria Math" panose="02040503050406030204" pitchFamily="18" charset="0"/>
                                </a:rPr>
                                <m:t>𝑖𝑓</m:t>
                              </m:r>
                              <m:r>
                                <a:rPr lang="en-US" sz="3200" i="1">
                                  <a:latin typeface="Cambria Math" panose="02040503050406030204" pitchFamily="18" charset="0"/>
                                </a:rPr>
                                <m:t> </m:t>
                              </m:r>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=1</m:t>
                                  </m:r>
                                </m:e>
                                <m:e>
                                  <m:r>
                                    <a:rPr lang="en-US" sz="3200" i="1">
                                      <a:latin typeface="Cambria Math" panose="02040503050406030204" pitchFamily="18" charset="0"/>
                                    </a:rPr>
                                    <m:t>𝑥</m:t>
                                  </m:r>
                                </m:e>
                              </m:d>
                              <m:r>
                                <a:rPr lang="en-US" sz="3200" i="1">
                                  <a:latin typeface="Cambria Math" panose="02040503050406030204" pitchFamily="18" charset="0"/>
                                </a:rPr>
                                <m:t>&gt;0.5</m:t>
                              </m:r>
                            </m:e>
                            <m:e>
                              <m:r>
                                <a:rPr lang="en-US" sz="3200" i="1">
                                  <a:latin typeface="Cambria Math" panose="02040503050406030204" pitchFamily="18" charset="0"/>
                                </a:rPr>
                                <m:t>0 </m:t>
                              </m:r>
                              <m:r>
                                <a:rPr lang="en-US" sz="3200" i="1">
                                  <a:latin typeface="Cambria Math" panose="02040503050406030204" pitchFamily="18" charset="0"/>
                                </a:rPr>
                                <m:t>𝑜𝑡h𝑒𝑟𝑤𝑖𝑠𝑒</m:t>
                              </m:r>
                            </m:e>
                          </m:eqArr>
                        </m:e>
                      </m:d>
                    </m:oMath>
                  </m:oMathPara>
                </a14:m>
                <a:endParaRPr lang="en-US" dirty="0"/>
              </a:p>
            </p:txBody>
          </p:sp>
        </mc:Choice>
        <mc:Fallback xmlns="">
          <p:sp>
            <p:nvSpPr>
              <p:cNvPr id="5" name="TextBox 4">
                <a:extLst>
                  <a:ext uri="{FF2B5EF4-FFF2-40B4-BE49-F238E27FC236}">
                    <a16:creationId xmlns:a16="http://schemas.microsoft.com/office/drawing/2014/main" id="{F45B6FB5-944D-460D-BE0E-721C1EDCAC61}"/>
                  </a:ext>
                </a:extLst>
              </p:cNvPr>
              <p:cNvSpPr txBox="1">
                <a:spLocks noRot="1" noChangeAspect="1" noMove="1" noResize="1" noEditPoints="1" noAdjustHandles="1" noChangeArrowheads="1" noChangeShapeType="1" noTextEdit="1"/>
              </p:cNvSpPr>
              <p:nvPr/>
            </p:nvSpPr>
            <p:spPr>
              <a:xfrm>
                <a:off x="3216131" y="2879747"/>
                <a:ext cx="4882683" cy="1098506"/>
              </a:xfrm>
              <a:prstGeom prst="rect">
                <a:avLst/>
              </a:prstGeom>
              <a:blipFill>
                <a:blip r:embed="rId3"/>
                <a:stretch>
                  <a:fillRect l="-25195" t="-225000" r="-1558" b="-321591"/>
                </a:stretch>
              </a:blipFill>
            </p:spPr>
            <p:txBody>
              <a:bodyPr/>
              <a:lstStyle/>
              <a:p>
                <a:r>
                  <a:rPr lang="en-US">
                    <a:noFill/>
                  </a:rPr>
                  <a:t> </a:t>
                </a:r>
              </a:p>
            </p:txBody>
          </p:sp>
        </mc:Fallback>
      </mc:AlternateContent>
    </p:spTree>
    <p:extLst>
      <p:ext uri="{BB962C8B-B14F-4D97-AF65-F5344CB8AC3E}">
        <p14:creationId xmlns:p14="http://schemas.microsoft.com/office/powerpoint/2010/main" val="10905320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Backward pass</a:t>
            </a:r>
          </a:p>
        </p:txBody>
      </p:sp>
      <p:pic>
        <p:nvPicPr>
          <p:cNvPr id="4" name="Picture 3"/>
          <p:cNvPicPr>
            <a:picLocks noChangeAspect="1"/>
          </p:cNvPicPr>
          <p:nvPr/>
        </p:nvPicPr>
        <p:blipFill>
          <a:blip r:embed="rId3"/>
          <a:stretch>
            <a:fillRect/>
          </a:stretch>
        </p:blipFill>
        <p:spPr>
          <a:xfrm>
            <a:off x="2514600" y="1765070"/>
            <a:ext cx="7239000" cy="4815082"/>
          </a:xfrm>
          <a:prstGeom prst="rect">
            <a:avLst/>
          </a:prstGeom>
        </p:spPr>
      </p:pic>
    </p:spTree>
    <p:extLst>
      <p:ext uri="{BB962C8B-B14F-4D97-AF65-F5344CB8AC3E}">
        <p14:creationId xmlns:p14="http://schemas.microsoft.com/office/powerpoint/2010/main" val="24406473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Computation Graph for a NN</a:t>
            </a:r>
          </a:p>
        </p:txBody>
      </p:sp>
      <p:pic>
        <p:nvPicPr>
          <p:cNvPr id="5" name="Picture 4"/>
          <p:cNvPicPr>
            <a:picLocks noChangeAspect="1"/>
          </p:cNvPicPr>
          <p:nvPr/>
        </p:nvPicPr>
        <p:blipFill>
          <a:blip r:embed="rId3"/>
          <a:stretch>
            <a:fillRect/>
          </a:stretch>
        </p:blipFill>
        <p:spPr>
          <a:xfrm>
            <a:off x="2374669" y="1907457"/>
            <a:ext cx="7935478" cy="3821687"/>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C6B7710-CF07-3A48-84F8-208467F0A6DD}"/>
                  </a:ext>
                </a:extLst>
              </p:cNvPr>
              <p:cNvSpPr txBox="1"/>
              <p:nvPr/>
            </p:nvSpPr>
            <p:spPr>
              <a:xfrm>
                <a:off x="7617655" y="4724401"/>
                <a:ext cx="2821745" cy="167045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[1]</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[1]</m:t>
                          </m:r>
                        </m:sup>
                      </m:sSup>
                      <m:r>
                        <a:rPr lang="en-US" sz="2000" i="1">
                          <a:latin typeface="Cambria Math" panose="02040503050406030204" pitchFamily="18" charset="0"/>
                        </a:rPr>
                        <m:t> </m:t>
                      </m:r>
                      <m:r>
                        <a:rPr lang="en-US" sz="2000" b="1">
                          <a:latin typeface="Cambria Math" panose="02040503050406030204" pitchFamily="18" charset="0"/>
                        </a:rPr>
                        <m:t>𝐱</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[1]</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i="1">
                          <a:latin typeface="Cambria Math" panose="02040503050406030204" pitchFamily="18" charset="0"/>
                        </a:rPr>
                        <m:t>=</m:t>
                      </m:r>
                      <m:r>
                        <m:rPr>
                          <m:sty m:val="p"/>
                        </m:rPr>
                        <a:rPr lang="en-US" sz="2000">
                          <a:latin typeface="Cambria Math" panose="02040503050406030204" pitchFamily="18" charset="0"/>
                        </a:rPr>
                        <m:t>ReLU</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1</m:t>
                                  </m:r>
                                </m:e>
                              </m:d>
                            </m:sup>
                          </m:sSup>
                        </m:e>
                      </m:d>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[2]</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2</m:t>
                                  </m:r>
                                </m:e>
                              </m:d>
                            </m:sup>
                          </m:sSup>
                        </m:e>
                      </m:d>
                    </m:oMath>
                  </m:oMathPara>
                </a14:m>
                <a:endParaRPr lang="en-US" sz="2000" i="1" dirty="0">
                  <a:latin typeface="Cambria Math" panose="02040503050406030204" pitchFamily="18" charset="0"/>
                </a:endParaRPr>
              </a:p>
              <a:p>
                <a:pPr algn="ct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 </m:t>
                        </m:r>
                        <m:r>
                          <a:rPr lang="en-US" sz="2000" i="1">
                            <a:latin typeface="Cambria Math" panose="02040503050406030204" pitchFamily="18" charset="0"/>
                          </a:rPr>
                          <m:t>𝑦</m:t>
                        </m:r>
                      </m:e>
                    </m:acc>
                    <m:r>
                      <a:rPr lang="en-US" sz="2000" i="1">
                        <a:latin typeface="Cambria Math" panose="02040503050406030204" pitchFamily="18" charset="0"/>
                      </a:rPr>
                      <m:t>=</m:t>
                    </m:r>
                  </m:oMath>
                </a14:m>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oMath>
                </a14:m>
                <a:endParaRPr lang="en-US" sz="2000" b="1" dirty="0"/>
              </a:p>
            </p:txBody>
          </p:sp>
        </mc:Choice>
        <mc:Fallback xmlns="">
          <p:sp>
            <p:nvSpPr>
              <p:cNvPr id="3" name="TextBox 2">
                <a:extLst>
                  <a:ext uri="{FF2B5EF4-FFF2-40B4-BE49-F238E27FC236}">
                    <a16:creationId xmlns:a16="http://schemas.microsoft.com/office/drawing/2014/main" id="{0C6B7710-CF07-3A48-84F8-208467F0A6DD}"/>
                  </a:ext>
                </a:extLst>
              </p:cNvPr>
              <p:cNvSpPr txBox="1">
                <a:spLocks noRot="1" noChangeAspect="1" noMove="1" noResize="1" noEditPoints="1" noAdjustHandles="1" noChangeArrowheads="1" noChangeShapeType="1" noTextEdit="1"/>
              </p:cNvSpPr>
              <p:nvPr/>
            </p:nvSpPr>
            <p:spPr>
              <a:xfrm>
                <a:off x="7617655" y="4724401"/>
                <a:ext cx="2821745" cy="1670457"/>
              </a:xfrm>
              <a:prstGeom prst="rect">
                <a:avLst/>
              </a:prstGeom>
              <a:blipFill>
                <a:blip r:embed="rId4"/>
                <a:stretch>
                  <a:fillRect t="-758" b="-6061"/>
                </a:stretch>
              </a:blipFill>
            </p:spPr>
            <p:txBody>
              <a:bodyPr/>
              <a:lstStyle/>
              <a:p>
                <a:r>
                  <a:rPr lang="en-US">
                    <a:noFill/>
                  </a:rPr>
                  <a:t> </a:t>
                </a:r>
              </a:p>
            </p:txBody>
          </p:sp>
        </mc:Fallback>
      </mc:AlternateContent>
    </p:spTree>
    <p:extLst>
      <p:ext uri="{BB962C8B-B14F-4D97-AF65-F5344CB8AC3E}">
        <p14:creationId xmlns:p14="http://schemas.microsoft.com/office/powerpoint/2010/main" val="596498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with logistic regression, we learn the best parameters for the neural net to make its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close to possible as the gold standard labels in our training data </a:t>
                </a:r>
                <a:r>
                  <a:rPr lang="en-US" i="1" dirty="0"/>
                  <a:t>y.</a:t>
                </a:r>
              </a:p>
              <a:p>
                <a:r>
                  <a:rPr lang="en-US" dirty="0"/>
                  <a:t>We use:</a:t>
                </a:r>
              </a:p>
              <a:p>
                <a:r>
                  <a:rPr lang="en-US" b="1" dirty="0"/>
                  <a:t>A cross entropy loss function</a:t>
                </a:r>
                <a:r>
                  <a:rPr lang="en-US" dirty="0"/>
                  <a:t> </a:t>
                </a:r>
                <a:r>
                  <a:rPr lang="en-US" b="1" dirty="0"/>
                  <a:t> </a:t>
                </a:r>
                <a:endParaRPr lang="en-US" dirty="0"/>
              </a:p>
              <a:p>
                <a:r>
                  <a:rPr lang="en-US" b="1" dirty="0"/>
                  <a:t>Gradient descent to perform optimization</a:t>
                </a:r>
                <a:endParaRPr lang="en-US" dirty="0"/>
              </a:p>
              <a:p>
                <a:r>
                  <a:rPr lang="en-US" b="1" dirty="0"/>
                  <a:t>Error back propagation to compute the gradient of the loss function</a:t>
                </a:r>
              </a:p>
              <a:p>
                <a:endParaRPr lang="en-US" b="1" dirty="0"/>
              </a:p>
              <a:p>
                <a:r>
                  <a:rPr lang="en-US" dirty="0"/>
                  <a:t>Since Neural Networks combine many perceptron-like neural units, we have many more parameters in the models (weights and biases).  This allows us to train systems to perform even more sophisticated tasks.  </a:t>
                </a:r>
                <a:endParaRPr lang="en-US" b="1" dirty="0"/>
              </a:p>
              <a:p>
                <a:r>
                  <a:rPr lang="en-US" dirty="0"/>
                  <a:t>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1587" r="-965"/>
                </a:stretch>
              </a:blipFill>
            </p:spPr>
            <p:txBody>
              <a:bodyPr/>
              <a:lstStyle/>
              <a:p>
                <a:r>
                  <a:rPr lang="en-US">
                    <a:noFill/>
                  </a:rPr>
                  <a:t> </a:t>
                </a:r>
              </a:p>
            </p:txBody>
          </p:sp>
        </mc:Fallback>
      </mc:AlternateContent>
    </p:spTree>
    <p:extLst>
      <p:ext uri="{BB962C8B-B14F-4D97-AF65-F5344CB8AC3E}">
        <p14:creationId xmlns:p14="http://schemas.microsoft.com/office/powerpoint/2010/main" val="302176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Neural Language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6953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71146647"/>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1803</TotalTime>
  <Words>9227</Words>
  <Application>Microsoft Macintosh PowerPoint</Application>
  <PresentationFormat>Widescreen</PresentationFormat>
  <Paragraphs>792</Paragraphs>
  <Slides>83</Slides>
  <Notes>55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83</vt:i4>
      </vt:variant>
    </vt:vector>
  </HeadingPairs>
  <TitlesOfParts>
    <vt:vector size="94" baseType="lpstr">
      <vt:lpstr>Arial</vt:lpstr>
      <vt:lpstr>Calibri</vt:lpstr>
      <vt:lpstr>Cambria</vt:lpstr>
      <vt:lpstr>Cambria Math</vt:lpstr>
      <vt:lpstr>CMMI10</vt:lpstr>
      <vt:lpstr>CMR10</vt:lpstr>
      <vt:lpstr>CMSY10</vt:lpstr>
      <vt:lpstr>NimbusRomNo9L</vt:lpstr>
      <vt:lpstr>Open Sans</vt:lpstr>
      <vt:lpstr>Open Sans SemiBold</vt:lpstr>
      <vt:lpstr>Office Theme</vt:lpstr>
      <vt:lpstr>Module 13: Neural Networks</vt:lpstr>
      <vt:lpstr>Logistic Regression</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Stochastic Gradient Descent</vt:lpstr>
      <vt:lpstr>Gradient descent</vt:lpstr>
      <vt:lpstr>Many dimensions</vt:lpstr>
      <vt:lpstr>PowerPoint Presentation</vt:lpstr>
      <vt:lpstr>Updating each dimension wi</vt:lpstr>
      <vt:lpstr>PowerPoint Presentation</vt:lpstr>
      <vt:lpstr>The Gradient </vt:lpstr>
      <vt:lpstr>Average Loss</vt:lpstr>
      <vt:lpstr>The Gradient </vt:lpstr>
      <vt:lpstr>Stochastic gradient descent algorithm </vt:lpstr>
      <vt:lpstr>Worked example</vt:lpstr>
      <vt:lpstr>Worked example</vt:lpstr>
      <vt:lpstr>Worked example</vt:lpstr>
      <vt:lpstr>Mini-batch training </vt:lpstr>
      <vt:lpstr>Regularization </vt:lpstr>
      <vt:lpstr>Multinomial logistic regression </vt:lpstr>
      <vt:lpstr>Softmax</vt:lpstr>
      <vt:lpstr>Neural Networks</vt:lpstr>
      <vt:lpstr>Review: Perceptron</vt:lpstr>
      <vt:lpstr>Neural Networks</vt:lpstr>
      <vt:lpstr>Neural Networks: A brain-inspired metaphor</vt:lpstr>
      <vt:lpstr>A single neuron</vt:lpstr>
      <vt:lpstr>Neural networks</vt:lpstr>
      <vt:lpstr>Perceptron -&gt; Logistic Regression</vt:lpstr>
      <vt:lpstr>Perceptron</vt:lpstr>
      <vt:lpstr>Sigmoid neurons</vt:lpstr>
      <vt:lpstr>Sigmoid neuron</vt:lpstr>
      <vt:lpstr>Smoothness is crucial</vt:lpstr>
      <vt:lpstr>Activation Functions</vt:lpstr>
      <vt:lpstr>Activation Functions</vt:lpstr>
      <vt:lpstr>Feed-Forward Neural Network</vt:lpstr>
      <vt:lpstr>Equations for a feedforward network </vt:lpstr>
      <vt:lpstr>Equations for a feedforward network </vt:lpstr>
      <vt:lpstr>Equations for a feedforward network </vt:lpstr>
      <vt:lpstr>Equations for a feedforward network </vt:lpstr>
      <vt:lpstr>Training Neural Nets</vt:lpstr>
      <vt:lpstr>Cross-Entropy Loss</vt:lpstr>
      <vt:lpstr>Cross-Entropy Loss</vt:lpstr>
      <vt:lpstr>Computing the gradient</vt:lpstr>
      <vt:lpstr>Computation Graphs</vt:lpstr>
      <vt:lpstr>Forward pass</vt:lpstr>
      <vt:lpstr>Backward differentiation</vt:lpstr>
      <vt:lpstr>Chain rule</vt:lpstr>
      <vt:lpstr>PowerPoint Presentation</vt:lpstr>
      <vt:lpstr>PowerPoint Presentation</vt:lpstr>
      <vt:lpstr>PowerPoint Presentation</vt:lpstr>
      <vt:lpstr>Backward pass</vt:lpstr>
      <vt:lpstr>Computation Graph for a NN</vt:lpstr>
      <vt:lpstr>Summary</vt:lpstr>
      <vt:lpstr>Next time: Neural Language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Callison-Burch, Christopher</dc:creator>
  <cp:lastModifiedBy>Callison-Burch, Christopher</cp:lastModifiedBy>
  <cp:revision>33</cp:revision>
  <dcterms:created xsi:type="dcterms:W3CDTF">2020-11-19T15:12:32Z</dcterms:created>
  <dcterms:modified xsi:type="dcterms:W3CDTF">2022-11-29T15:20:57Z</dcterms:modified>
</cp:coreProperties>
</file>